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86" r:id="rId15"/>
    <p:sldId id="271" r:id="rId16"/>
    <p:sldId id="269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0" r:id="rId25"/>
    <p:sldId id="279" r:id="rId26"/>
    <p:sldId id="282" r:id="rId27"/>
    <p:sldId id="283" r:id="rId28"/>
    <p:sldId id="284" r:id="rId29"/>
    <p:sldId id="293" r:id="rId30"/>
    <p:sldId id="294" r:id="rId31"/>
    <p:sldId id="285" r:id="rId32"/>
    <p:sldId id="292" r:id="rId33"/>
    <p:sldId id="288" r:id="rId34"/>
    <p:sldId id="289" r:id="rId35"/>
    <p:sldId id="291" r:id="rId36"/>
    <p:sldId id="295" r:id="rId3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9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409C4-8924-40E4-8BBE-526A92C1834D}" type="datetimeFigureOut">
              <a:rPr lang="sv-SE" smtClean="0"/>
              <a:pPr/>
              <a:t>2012-05-28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80B73-1331-441A-AD78-E51BFB625EFF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Issues</a:t>
            </a:r>
            <a:r>
              <a:rPr lang="sv-SE" baseline="0" dirty="0" smtClean="0"/>
              <a:t> : </a:t>
            </a:r>
            <a:r>
              <a:rPr lang="sv-SE" baseline="0" dirty="0" err="1" smtClean="0"/>
              <a:t>low</a:t>
            </a:r>
            <a:r>
              <a:rPr lang="sv-SE" baseline="0" dirty="0" smtClean="0"/>
              <a:t> PAPR – </a:t>
            </a:r>
            <a:r>
              <a:rPr lang="sv-SE" baseline="0" dirty="0" err="1" smtClean="0"/>
              <a:t>cheap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ADCs</a:t>
            </a:r>
            <a:endParaRPr lang="sv-SE" baseline="0" dirty="0" smtClean="0"/>
          </a:p>
          <a:p>
            <a:r>
              <a:rPr lang="sv-SE" baseline="0" dirty="0" smtClean="0"/>
              <a:t>MIMO radar: the </a:t>
            </a:r>
            <a:r>
              <a:rPr lang="sv-SE" baseline="0" dirty="0" err="1" smtClean="0"/>
              <a:t>waveforms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be chose at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0B73-1331-441A-AD78-E51BFB625EFF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”</a:t>
            </a:r>
            <a:r>
              <a:rPr lang="sv-SE" dirty="0" err="1" smtClean="0"/>
              <a:t>Narrowband</a:t>
            </a:r>
            <a:r>
              <a:rPr lang="sv-SE" dirty="0" smtClean="0"/>
              <a:t>”</a:t>
            </a:r>
          </a:p>
          <a:p>
            <a:r>
              <a:rPr lang="sv-SE" dirty="0" err="1" smtClean="0"/>
              <a:t>Theta</a:t>
            </a:r>
            <a:r>
              <a:rPr lang="sv-SE" dirty="0" smtClean="0"/>
              <a:t> is </a:t>
            </a:r>
            <a:r>
              <a:rPr lang="sv-SE" dirty="0" err="1" smtClean="0"/>
              <a:t>called</a:t>
            </a:r>
            <a:r>
              <a:rPr lang="sv-SE" dirty="0" smtClean="0"/>
              <a:t> the </a:t>
            </a:r>
            <a:r>
              <a:rPr lang="sv-SE" dirty="0" err="1" smtClean="0"/>
              <a:t>probing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point</a:t>
            </a:r>
            <a:r>
              <a:rPr lang="sv-SE" baseline="0" dirty="0" smtClean="0"/>
              <a:t> - - - P is the transmit </a:t>
            </a:r>
            <a:r>
              <a:rPr lang="sv-SE" baseline="0" dirty="0" err="1" smtClean="0"/>
              <a:t>beampattern</a:t>
            </a:r>
            <a:r>
              <a:rPr lang="sv-SE" baseline="0" dirty="0" smtClean="0"/>
              <a:t>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0B73-1331-441A-AD78-E51BFB625EFF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This problem </a:t>
            </a:r>
            <a:r>
              <a:rPr lang="sv-SE" dirty="0" err="1" smtClean="0"/>
              <a:t>can</a:t>
            </a:r>
            <a:r>
              <a:rPr lang="sv-SE" dirty="0" smtClean="0"/>
              <a:t> be </a:t>
            </a:r>
            <a:r>
              <a:rPr lang="sv-SE" dirty="0" err="1" smtClean="0"/>
              <a:t>modified</a:t>
            </a:r>
            <a:r>
              <a:rPr lang="sv-SE" dirty="0" smtClean="0"/>
              <a:t> to </a:t>
            </a:r>
            <a:r>
              <a:rPr lang="sv-SE" dirty="0" err="1" smtClean="0"/>
              <a:t>introduce</a:t>
            </a:r>
            <a:r>
              <a:rPr lang="sv-SE" dirty="0" smtClean="0"/>
              <a:t> </a:t>
            </a:r>
            <a:r>
              <a:rPr lang="sv-SE" dirty="0" err="1" smtClean="0"/>
              <a:t>specific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levels</a:t>
            </a:r>
            <a:r>
              <a:rPr lang="sv-SE" baseline="0" dirty="0" smtClean="0"/>
              <a:t> to the </a:t>
            </a:r>
            <a:r>
              <a:rPr lang="sv-SE" baseline="0" dirty="0" err="1" smtClean="0"/>
              <a:t>targets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0B73-1331-441A-AD78-E51BFB625EFF}" type="slidenum">
              <a:rPr lang="sv-SE" smtClean="0"/>
              <a:pPr/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Strat with a signal</a:t>
            </a:r>
            <a:r>
              <a:rPr lang="sv-SE" baseline="0" dirty="0" smtClean="0"/>
              <a:t> that is </a:t>
            </a:r>
            <a:r>
              <a:rPr lang="sv-SE" baseline="0" dirty="0" err="1" smtClean="0"/>
              <a:t>spatially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white</a:t>
            </a:r>
            <a:r>
              <a:rPr lang="sv-SE" baseline="0" dirty="0" smtClean="0"/>
              <a:t>……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0B73-1331-441A-AD78-E51BFB625EFF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C97E-CBB3-4C5E-B610-4128F9F36FC9}" type="datetimeFigureOut">
              <a:rPr lang="sv-SE" smtClean="0"/>
              <a:pPr/>
              <a:t>2012-05-28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973B-C104-44AE-84E0-5CE3DA24581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C97E-CBB3-4C5E-B610-4128F9F36FC9}" type="datetimeFigureOut">
              <a:rPr lang="sv-SE" smtClean="0"/>
              <a:pPr/>
              <a:t>2012-05-28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973B-C104-44AE-84E0-5CE3DA24581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C97E-CBB3-4C5E-B610-4128F9F36FC9}" type="datetimeFigureOut">
              <a:rPr lang="sv-SE" smtClean="0"/>
              <a:pPr/>
              <a:t>2012-05-28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973B-C104-44AE-84E0-5CE3DA24581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C97E-CBB3-4C5E-B610-4128F9F36FC9}" type="datetimeFigureOut">
              <a:rPr lang="sv-SE" smtClean="0"/>
              <a:pPr/>
              <a:t>2012-05-28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973B-C104-44AE-84E0-5CE3DA24581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C97E-CBB3-4C5E-B610-4128F9F36FC9}" type="datetimeFigureOut">
              <a:rPr lang="sv-SE" smtClean="0"/>
              <a:pPr/>
              <a:t>2012-05-28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973B-C104-44AE-84E0-5CE3DA24581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C97E-CBB3-4C5E-B610-4128F9F36FC9}" type="datetimeFigureOut">
              <a:rPr lang="sv-SE" smtClean="0"/>
              <a:pPr/>
              <a:t>2012-05-28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973B-C104-44AE-84E0-5CE3DA24581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C97E-CBB3-4C5E-B610-4128F9F36FC9}" type="datetimeFigureOut">
              <a:rPr lang="sv-SE" smtClean="0"/>
              <a:pPr/>
              <a:t>2012-05-28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973B-C104-44AE-84E0-5CE3DA24581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C97E-CBB3-4C5E-B610-4128F9F36FC9}" type="datetimeFigureOut">
              <a:rPr lang="sv-SE" smtClean="0"/>
              <a:pPr/>
              <a:t>2012-05-28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973B-C104-44AE-84E0-5CE3DA24581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C97E-CBB3-4C5E-B610-4128F9F36FC9}" type="datetimeFigureOut">
              <a:rPr lang="sv-SE" smtClean="0"/>
              <a:pPr/>
              <a:t>2012-05-28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973B-C104-44AE-84E0-5CE3DA24581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C97E-CBB3-4C5E-B610-4128F9F36FC9}" type="datetimeFigureOut">
              <a:rPr lang="sv-SE" smtClean="0"/>
              <a:pPr/>
              <a:t>2012-05-28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973B-C104-44AE-84E0-5CE3DA24581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C97E-CBB3-4C5E-B610-4128F9F36FC9}" type="datetimeFigureOut">
              <a:rPr lang="sv-SE" smtClean="0"/>
              <a:pPr/>
              <a:t>2012-05-28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973B-C104-44AE-84E0-5CE3DA24581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4C97E-CBB3-4C5E-B610-4128F9F36FC9}" type="datetimeFigureOut">
              <a:rPr lang="sv-SE" smtClean="0"/>
              <a:pPr/>
              <a:t>2012-05-28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E973B-C104-44AE-84E0-5CE3DA24581A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/>
          <a:lstStyle/>
          <a:p>
            <a:r>
              <a:rPr lang="sv-SE" dirty="0" smtClean="0">
                <a:solidFill>
                  <a:schemeClr val="bg2">
                    <a:lumMod val="10000"/>
                  </a:schemeClr>
                </a:solidFill>
              </a:rPr>
              <a:t>Transmit </a:t>
            </a:r>
            <a:r>
              <a:rPr lang="sv-SE" dirty="0" err="1" smtClean="0">
                <a:solidFill>
                  <a:schemeClr val="bg2">
                    <a:lumMod val="10000"/>
                  </a:schemeClr>
                </a:solidFill>
              </a:rPr>
              <a:t>beam</a:t>
            </a:r>
            <a:r>
              <a:rPr lang="sv-SE" dirty="0" err="1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sv-SE" dirty="0" err="1" smtClean="0">
                <a:solidFill>
                  <a:schemeClr val="bg2">
                    <a:lumMod val="10000"/>
                  </a:schemeClr>
                </a:solidFill>
              </a:rPr>
              <a:t>pattern</a:t>
            </a:r>
            <a:r>
              <a:rPr lang="sv-SE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bg2">
                    <a:lumMod val="10000"/>
                  </a:schemeClr>
                </a:solidFill>
              </a:rPr>
              <a:t>synthesis</a:t>
            </a:r>
            <a:endParaRPr lang="sv-S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2800" dirty="0" err="1" smtClean="0"/>
              <a:t>Waveform</a:t>
            </a:r>
            <a:r>
              <a:rPr lang="sv-SE" sz="2800" dirty="0" smtClean="0"/>
              <a:t> design for </a:t>
            </a:r>
            <a:r>
              <a:rPr lang="sv-SE" sz="2800" dirty="0" err="1" smtClean="0"/>
              <a:t>active</a:t>
            </a:r>
            <a:r>
              <a:rPr lang="sv-SE" sz="2800" dirty="0" smtClean="0"/>
              <a:t> </a:t>
            </a:r>
            <a:r>
              <a:rPr lang="sv-SE" sz="2800" dirty="0" err="1" smtClean="0"/>
              <a:t>sensing</a:t>
            </a:r>
            <a:r>
              <a:rPr lang="sv-SE" sz="2800" dirty="0" smtClean="0"/>
              <a:t> </a:t>
            </a:r>
          </a:p>
          <a:p>
            <a:r>
              <a:rPr lang="sv-SE" sz="2800" dirty="0" err="1" smtClean="0"/>
              <a:t>Chapters</a:t>
            </a:r>
            <a:r>
              <a:rPr lang="sv-SE" sz="2800" dirty="0" smtClean="0"/>
              <a:t> 13 – 14</a:t>
            </a:r>
          </a:p>
          <a:p>
            <a:endParaRPr lang="sv-SE" sz="2800" dirty="0" smtClean="0"/>
          </a:p>
          <a:p>
            <a:endParaRPr lang="sv-SE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 smtClean="0"/>
              <a:t>Beam</a:t>
            </a:r>
            <a:r>
              <a:rPr lang="sv-SE" sz="3200" dirty="0" smtClean="0"/>
              <a:t> </a:t>
            </a:r>
            <a:r>
              <a:rPr lang="sv-SE" sz="3200" dirty="0" err="1" smtClean="0"/>
              <a:t>pattern</a:t>
            </a:r>
            <a:r>
              <a:rPr lang="sv-SE" sz="3200" dirty="0" smtClean="0"/>
              <a:t> </a:t>
            </a:r>
            <a:r>
              <a:rPr lang="sv-SE" sz="3200" dirty="0" err="1" smtClean="0"/>
              <a:t>matching</a:t>
            </a:r>
            <a:r>
              <a:rPr lang="sv-SE" sz="3200" dirty="0" smtClean="0"/>
              <a:t> design &amp; </a:t>
            </a:r>
            <a:r>
              <a:rPr lang="sv-SE" sz="3200" dirty="0" err="1" smtClean="0"/>
              <a:t>cross-correlation</a:t>
            </a:r>
            <a:r>
              <a:rPr lang="sv-SE" sz="3200" dirty="0" smtClean="0"/>
              <a:t> </a:t>
            </a:r>
            <a:r>
              <a:rPr lang="sv-SE" sz="3200" dirty="0" err="1" smtClean="0"/>
              <a:t>minimization</a:t>
            </a:r>
            <a:endParaRPr lang="sv-SE" sz="3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86296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191683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/>
              <a:t>Assume</a:t>
            </a:r>
            <a:r>
              <a:rPr lang="sv-SE" sz="2400" dirty="0" smtClean="0"/>
              <a:t> a </a:t>
            </a:r>
            <a:r>
              <a:rPr lang="sv-SE" sz="2400" dirty="0" err="1" smtClean="0"/>
              <a:t>desired</a:t>
            </a:r>
            <a:r>
              <a:rPr lang="sv-SE" sz="2400" dirty="0" smtClean="0"/>
              <a:t> </a:t>
            </a:r>
            <a:r>
              <a:rPr lang="sv-SE" sz="2400" dirty="0" err="1" smtClean="0"/>
              <a:t>beam</a:t>
            </a:r>
            <a:r>
              <a:rPr lang="sv-SE" sz="2400" dirty="0" smtClean="0"/>
              <a:t> </a:t>
            </a:r>
            <a:r>
              <a:rPr lang="sv-SE" sz="2400" dirty="0" err="1" smtClean="0"/>
              <a:t>pattern</a:t>
            </a:r>
            <a:endParaRPr lang="sv-SE" sz="2400" dirty="0" smtClean="0"/>
          </a:p>
          <a:p>
            <a:r>
              <a:rPr lang="sv-SE" sz="2400" dirty="0" smtClean="0"/>
              <a:t>A </a:t>
            </a:r>
            <a:r>
              <a:rPr lang="sv-SE" sz="2400" dirty="0" err="1" smtClean="0"/>
              <a:t>L-targets</a:t>
            </a:r>
            <a:r>
              <a:rPr lang="sv-SE" sz="2400" dirty="0" smtClean="0"/>
              <a:t> </a:t>
            </a:r>
            <a:r>
              <a:rPr lang="sv-SE" sz="2400" dirty="0" err="1" smtClean="0"/>
              <a:t>located</a:t>
            </a:r>
            <a:r>
              <a:rPr lang="sv-SE" sz="2400" dirty="0" smtClean="0"/>
              <a:t> at    </a:t>
            </a:r>
            <a:endParaRPr lang="sv-SE" sz="24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88840"/>
            <a:ext cx="552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276872"/>
            <a:ext cx="733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1187624" y="5404172"/>
            <a:ext cx="6912768" cy="473100"/>
            <a:chOff x="971600" y="5631631"/>
            <a:chExt cx="6912768" cy="473100"/>
          </a:xfrm>
        </p:grpSpPr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1600" y="5733256"/>
              <a:ext cx="75247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9712" y="5733256"/>
              <a:ext cx="78105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915816" y="5631631"/>
              <a:ext cx="49685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dirty="0" smtClean="0"/>
                <a:t>Are </a:t>
              </a:r>
              <a:r>
                <a:rPr lang="sv-SE" sz="2400" dirty="0" err="1" smtClean="0"/>
                <a:t>weigths</a:t>
              </a:r>
              <a:r>
                <a:rPr lang="sv-SE" sz="2400" dirty="0" smtClean="0"/>
                <a:t> to the </a:t>
              </a:r>
              <a:r>
                <a:rPr lang="sv-SE" sz="2400" dirty="0" err="1" smtClean="0"/>
                <a:t>cost</a:t>
              </a:r>
              <a:r>
                <a:rPr lang="sv-SE" sz="2400" dirty="0" smtClean="0"/>
                <a:t> </a:t>
              </a:r>
              <a:r>
                <a:rPr lang="sv-SE" sz="2400" dirty="0" err="1" smtClean="0"/>
                <a:t>function</a:t>
              </a:r>
              <a:r>
                <a:rPr lang="sv-SE" sz="2400" dirty="0" smtClean="0"/>
                <a:t>.</a:t>
              </a:r>
              <a:endParaRPr lang="sv-SE" sz="2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15616" y="594928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          </a:t>
            </a:r>
            <a:r>
              <a:rPr lang="sv-SE" sz="2000" dirty="0" err="1" smtClean="0"/>
              <a:t>Allows</a:t>
            </a:r>
            <a:r>
              <a:rPr lang="sv-SE" sz="2000" dirty="0" smtClean="0"/>
              <a:t> </a:t>
            </a:r>
            <a:r>
              <a:rPr lang="sv-SE" sz="2000" dirty="0" err="1" smtClean="0"/>
              <a:t>matching</a:t>
            </a:r>
            <a:r>
              <a:rPr lang="sv-SE" sz="2000" dirty="0" smtClean="0"/>
              <a:t> a </a:t>
            </a:r>
            <a:r>
              <a:rPr lang="sv-SE" sz="2000" dirty="0" err="1" smtClean="0"/>
              <a:t>scaled</a:t>
            </a:r>
            <a:r>
              <a:rPr lang="sv-SE" sz="2000" dirty="0" smtClean="0"/>
              <a:t> version of the </a:t>
            </a:r>
            <a:r>
              <a:rPr lang="sv-SE" sz="2000" dirty="0" err="1" smtClean="0"/>
              <a:t>beampattern</a:t>
            </a:r>
            <a:r>
              <a:rPr lang="sv-SE" sz="2000" dirty="0" smtClean="0"/>
              <a:t>.</a:t>
            </a:r>
            <a:endParaRPr lang="sv-SE" sz="2000" dirty="0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6021288"/>
            <a:ext cx="1809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 smtClean="0"/>
              <a:t>Previous</a:t>
            </a:r>
            <a:r>
              <a:rPr lang="sv-SE" sz="2800" dirty="0" smtClean="0"/>
              <a:t> problem is a SQP</a:t>
            </a:r>
            <a:endParaRPr lang="sv-SE" sz="2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00808"/>
            <a:ext cx="1438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068960"/>
            <a:ext cx="2466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492896"/>
            <a:ext cx="2505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861048"/>
            <a:ext cx="68865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5576" y="112474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Having</a:t>
            </a:r>
            <a:r>
              <a:rPr lang="sv-SE" dirty="0" smtClean="0"/>
              <a:t> </a:t>
            </a:r>
            <a:r>
              <a:rPr lang="sv-SE" b="1" dirty="0" smtClean="0"/>
              <a:t>r</a:t>
            </a:r>
            <a:r>
              <a:rPr lang="sv-SE" dirty="0" smtClean="0"/>
              <a:t> the </a:t>
            </a:r>
            <a:r>
              <a:rPr lang="sv-SE" dirty="0" err="1" smtClean="0"/>
              <a:t>vector</a:t>
            </a:r>
            <a:r>
              <a:rPr lang="sv-SE" dirty="0" smtClean="0"/>
              <a:t> of </a:t>
            </a:r>
            <a:r>
              <a:rPr lang="sv-SE" b="1" dirty="0" err="1" smtClean="0"/>
              <a:t>R</a:t>
            </a:r>
            <a:r>
              <a:rPr lang="sv-SE" baseline="-25000" dirty="0" err="1" smtClean="0"/>
              <a:t>mm</a:t>
            </a:r>
            <a:r>
              <a:rPr lang="sv-SE" dirty="0" smtClean="0"/>
              <a:t> and </a:t>
            </a:r>
            <a:r>
              <a:rPr lang="sv-SE" b="1" dirty="0" err="1" smtClean="0"/>
              <a:t>R</a:t>
            </a:r>
            <a:r>
              <a:rPr lang="sv-SE" baseline="-25000" dirty="0" err="1" smtClean="0"/>
              <a:t>mp</a:t>
            </a:r>
            <a:endParaRPr lang="sv-SE" baseline="-25000" dirty="0"/>
          </a:p>
        </p:txBody>
      </p:sp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5013176"/>
            <a:ext cx="10287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75856" y="522920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This </a:t>
            </a:r>
            <a:r>
              <a:rPr lang="sv-SE" sz="2400" dirty="0" err="1" smtClean="0"/>
              <a:t>can</a:t>
            </a:r>
            <a:r>
              <a:rPr lang="sv-SE" sz="2400" dirty="0" smtClean="0"/>
              <a:t> be solved </a:t>
            </a:r>
            <a:r>
              <a:rPr lang="sv-SE" sz="2400" dirty="0" err="1" smtClean="0"/>
              <a:t>using</a:t>
            </a:r>
            <a:r>
              <a:rPr lang="sv-SE" sz="2400" dirty="0" smtClean="0"/>
              <a:t> SQP solvers !</a:t>
            </a:r>
            <a:endParaRPr lang="sv-SE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48680"/>
            <a:ext cx="552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3608" y="54868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 smtClean="0"/>
              <a:t>How</a:t>
            </a:r>
            <a:r>
              <a:rPr lang="sv-SE" sz="2800" dirty="0" smtClean="0"/>
              <a:t> to </a:t>
            </a:r>
            <a:r>
              <a:rPr lang="sv-SE" sz="2800" dirty="0" err="1" smtClean="0"/>
              <a:t>obtain</a:t>
            </a:r>
            <a:r>
              <a:rPr lang="sv-SE" sz="2800" dirty="0" smtClean="0"/>
              <a:t>        ? </a:t>
            </a:r>
            <a:endParaRPr lang="sv-S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484784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/>
              <a:t>Use</a:t>
            </a:r>
            <a:r>
              <a:rPr lang="sv-SE" sz="2400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 smtClean="0"/>
              <a:t>A  </a:t>
            </a:r>
            <a:r>
              <a:rPr lang="sv-SE" sz="2400" dirty="0" err="1" smtClean="0"/>
              <a:t>spatially</a:t>
            </a:r>
            <a:r>
              <a:rPr lang="sv-SE" sz="2400" dirty="0" smtClean="0"/>
              <a:t> </a:t>
            </a:r>
            <a:r>
              <a:rPr lang="sv-SE" sz="2400" dirty="0" err="1" smtClean="0"/>
              <a:t>white</a:t>
            </a:r>
            <a:r>
              <a:rPr lang="sv-SE" sz="2400" dirty="0" smtClean="0"/>
              <a:t> signal                     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 err="1" smtClean="0"/>
              <a:t>Use</a:t>
            </a:r>
            <a:r>
              <a:rPr lang="sv-SE" sz="2400" dirty="0" smtClean="0"/>
              <a:t> the </a:t>
            </a:r>
            <a:r>
              <a:rPr lang="sv-SE" sz="2400" dirty="0" err="1" smtClean="0"/>
              <a:t>Generalized</a:t>
            </a:r>
            <a:r>
              <a:rPr lang="sv-SE" sz="2400" dirty="0" smtClean="0"/>
              <a:t> </a:t>
            </a:r>
            <a:r>
              <a:rPr lang="sv-SE" sz="2400" dirty="0" err="1" smtClean="0"/>
              <a:t>likelyhood</a:t>
            </a:r>
            <a:r>
              <a:rPr lang="sv-SE" sz="2400" dirty="0" smtClean="0"/>
              <a:t> </a:t>
            </a:r>
            <a:r>
              <a:rPr lang="sv-SE" sz="2400" dirty="0" err="1" smtClean="0"/>
              <a:t>ratio</a:t>
            </a:r>
            <a:r>
              <a:rPr lang="sv-SE" sz="2400" dirty="0" smtClean="0"/>
              <a:t> test (GLRT)  and/or CAPON.</a:t>
            </a:r>
          </a:p>
          <a:p>
            <a:pPr marL="342900" indent="-342900">
              <a:buFont typeface="+mj-lt"/>
              <a:buAutoNum type="arabicPeriod"/>
            </a:pPr>
            <a:endParaRPr lang="sv-SE" sz="24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5446" y="1914922"/>
            <a:ext cx="13906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7273" y="2852936"/>
            <a:ext cx="40671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3717032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GLRT, has </a:t>
            </a:r>
            <a:r>
              <a:rPr lang="sv-SE" sz="2400" dirty="0" err="1" smtClean="0"/>
              <a:t>good</a:t>
            </a:r>
            <a:r>
              <a:rPr lang="sv-SE" sz="2400" dirty="0" smtClean="0"/>
              <a:t> features for </a:t>
            </a:r>
            <a:r>
              <a:rPr lang="sv-SE" sz="2400" dirty="0" err="1" smtClean="0"/>
              <a:t>target</a:t>
            </a:r>
            <a:r>
              <a:rPr lang="sv-SE" sz="2400" dirty="0" smtClean="0"/>
              <a:t> </a:t>
            </a:r>
            <a:r>
              <a:rPr lang="sv-SE" sz="2400" dirty="0" err="1" smtClean="0"/>
              <a:t>detection</a:t>
            </a:r>
            <a:r>
              <a:rPr lang="sv-SE" sz="2400" dirty="0" smtClean="0"/>
              <a:t>, </a:t>
            </a:r>
            <a:r>
              <a:rPr lang="sv-SE" sz="2400" dirty="0" err="1" smtClean="0"/>
              <a:t>jammer</a:t>
            </a:r>
            <a:r>
              <a:rPr lang="sv-SE" sz="2400" dirty="0" smtClean="0"/>
              <a:t> </a:t>
            </a:r>
            <a:r>
              <a:rPr lang="sv-SE" sz="2400" dirty="0" err="1" smtClean="0"/>
              <a:t>avoidance</a:t>
            </a:r>
            <a:r>
              <a:rPr lang="sv-SE" sz="2400" dirty="0" smtClean="0"/>
              <a:t>,  and </a:t>
            </a:r>
            <a:r>
              <a:rPr lang="sv-SE" sz="2400" dirty="0" err="1" smtClean="0"/>
              <a:t>trade-off</a:t>
            </a:r>
            <a:r>
              <a:rPr lang="sv-SE" sz="2400" dirty="0" smtClean="0"/>
              <a:t> </a:t>
            </a:r>
            <a:r>
              <a:rPr lang="sv-SE" sz="2400" dirty="0" err="1" smtClean="0"/>
              <a:t>betwen</a:t>
            </a:r>
            <a:r>
              <a:rPr lang="sv-SE" sz="2400" dirty="0" smtClean="0"/>
              <a:t> </a:t>
            </a:r>
            <a:r>
              <a:rPr lang="sv-SE" sz="2400" dirty="0" err="1" smtClean="0"/>
              <a:t>robustness</a:t>
            </a:r>
            <a:r>
              <a:rPr lang="sv-SE" sz="2400" dirty="0" smtClean="0"/>
              <a:t> and resolution.</a:t>
            </a:r>
            <a:endParaRPr lang="sv-SE" sz="2400" dirty="0"/>
          </a:p>
        </p:txBody>
      </p:sp>
      <p:sp>
        <p:nvSpPr>
          <p:cNvPr id="10" name="Right Arrow 9"/>
          <p:cNvSpPr/>
          <p:nvPr/>
        </p:nvSpPr>
        <p:spPr>
          <a:xfrm>
            <a:off x="3491880" y="4581128"/>
            <a:ext cx="1080120" cy="36004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7584" y="62068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Minimun </a:t>
            </a:r>
            <a:r>
              <a:rPr lang="sv-SE" sz="2800" dirty="0" err="1" smtClean="0"/>
              <a:t>sidelobe</a:t>
            </a:r>
            <a:r>
              <a:rPr lang="sv-SE" sz="2800" dirty="0" smtClean="0"/>
              <a:t> </a:t>
            </a:r>
            <a:r>
              <a:rPr lang="sv-SE" sz="2800" dirty="0" err="1" smtClean="0"/>
              <a:t>beampattern</a:t>
            </a:r>
            <a:r>
              <a:rPr lang="sv-SE" sz="2800" dirty="0" smtClean="0"/>
              <a:t>  design</a:t>
            </a:r>
            <a:endParaRPr lang="sv-SE" sz="2800" dirty="0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552728" cy="333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890220"/>
            <a:ext cx="7886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95536" y="4869160"/>
            <a:ext cx="8208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>
                <a:solidFill>
                  <a:srgbClr val="FF0000"/>
                </a:solidFill>
              </a:rPr>
              <a:t>Interestingly</a:t>
            </a:r>
            <a:r>
              <a:rPr lang="sv-SE" sz="2400" dirty="0" smtClean="0">
                <a:solidFill>
                  <a:srgbClr val="FF0000"/>
                </a:solidFill>
              </a:rPr>
              <a:t> a relaxation </a:t>
            </a:r>
            <a:r>
              <a:rPr lang="sv-SE" sz="2400" dirty="0" err="1" smtClean="0">
                <a:solidFill>
                  <a:srgbClr val="FF0000"/>
                </a:solidFill>
              </a:rPr>
              <a:t>seems</a:t>
            </a:r>
            <a:r>
              <a:rPr lang="sv-SE" sz="2400" dirty="0" smtClean="0">
                <a:solidFill>
                  <a:srgbClr val="FF0000"/>
                </a:solidFill>
              </a:rPr>
              <a:t> to </a:t>
            </a:r>
            <a:r>
              <a:rPr lang="sv-SE" sz="2400" dirty="0" err="1" smtClean="0">
                <a:solidFill>
                  <a:srgbClr val="FF0000"/>
                </a:solidFill>
              </a:rPr>
              <a:t>produce</a:t>
            </a:r>
            <a:r>
              <a:rPr lang="sv-SE" sz="2400" dirty="0" smtClean="0">
                <a:solidFill>
                  <a:srgbClr val="FF0000"/>
                </a:solidFill>
              </a:rPr>
              <a:t> </a:t>
            </a:r>
            <a:r>
              <a:rPr lang="sv-SE" sz="2400" dirty="0" err="1" smtClean="0">
                <a:solidFill>
                  <a:srgbClr val="FF0000"/>
                </a:solidFill>
              </a:rPr>
              <a:t>better</a:t>
            </a:r>
            <a:r>
              <a:rPr lang="sv-SE" sz="2400" dirty="0" smtClean="0">
                <a:solidFill>
                  <a:srgbClr val="FF0000"/>
                </a:solidFill>
              </a:rPr>
              <a:t> solution </a:t>
            </a:r>
            <a:r>
              <a:rPr lang="sv-SE" sz="2400" dirty="0" err="1" smtClean="0">
                <a:solidFill>
                  <a:srgbClr val="FF0000"/>
                </a:solidFill>
              </a:rPr>
              <a:t>than</a:t>
            </a:r>
            <a:r>
              <a:rPr lang="sv-SE" sz="2400" dirty="0" smtClean="0">
                <a:solidFill>
                  <a:srgbClr val="FF0000"/>
                </a:solidFill>
              </a:rPr>
              <a:t> the </a:t>
            </a:r>
            <a:r>
              <a:rPr lang="sv-SE" sz="2400" dirty="0" err="1" smtClean="0">
                <a:solidFill>
                  <a:srgbClr val="FF0000"/>
                </a:solidFill>
              </a:rPr>
              <a:t>strict</a:t>
            </a:r>
            <a:r>
              <a:rPr lang="sv-SE" sz="2800" dirty="0" smtClean="0">
                <a:solidFill>
                  <a:srgbClr val="FF0000"/>
                </a:solidFill>
              </a:rPr>
              <a:t>!</a:t>
            </a:r>
            <a:endParaRPr lang="sv-SE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4868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 smtClean="0"/>
              <a:t>Phase</a:t>
            </a:r>
            <a:r>
              <a:rPr lang="sv-SE" sz="3200" dirty="0" smtClean="0"/>
              <a:t> </a:t>
            </a:r>
            <a:r>
              <a:rPr lang="sv-SE" sz="3200" dirty="0" err="1" smtClean="0"/>
              <a:t>array</a:t>
            </a:r>
            <a:r>
              <a:rPr lang="sv-SE" sz="3200" dirty="0" smtClean="0"/>
              <a:t> </a:t>
            </a:r>
            <a:r>
              <a:rPr lang="sv-SE" sz="3200" dirty="0" err="1" smtClean="0"/>
              <a:t>beampattern</a:t>
            </a:r>
            <a:endParaRPr lang="sv-S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sz="2400" dirty="0" smtClean="0"/>
              <a:t> All the radiators </a:t>
            </a:r>
            <a:r>
              <a:rPr lang="sv-SE" sz="2400" dirty="0" err="1" smtClean="0"/>
              <a:t>contain</a:t>
            </a:r>
            <a:r>
              <a:rPr lang="sv-SE" sz="2400" dirty="0" smtClean="0"/>
              <a:t> the same </a:t>
            </a:r>
            <a:r>
              <a:rPr lang="sv-SE" sz="2400" dirty="0" err="1" smtClean="0"/>
              <a:t>scaled</a:t>
            </a:r>
            <a:r>
              <a:rPr lang="sv-SE" sz="2400" dirty="0" smtClean="0"/>
              <a:t> version of the signal </a:t>
            </a:r>
            <a:r>
              <a:rPr lang="sv-SE" sz="2400" b="1" dirty="0" smtClean="0"/>
              <a:t>x</a:t>
            </a:r>
            <a:r>
              <a:rPr lang="sv-SE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sv-SE" sz="2400" dirty="0"/>
              <a:t> </a:t>
            </a:r>
            <a:r>
              <a:rPr lang="sv-SE" sz="2400" dirty="0" smtClean="0"/>
              <a:t>Problem </a:t>
            </a:r>
            <a:r>
              <a:rPr lang="sv-SE" sz="2400" dirty="0" err="1" smtClean="0"/>
              <a:t>becomes</a:t>
            </a:r>
            <a:r>
              <a:rPr lang="sv-SE" sz="2400" dirty="0" smtClean="0"/>
              <a:t>  </a:t>
            </a:r>
            <a:r>
              <a:rPr lang="sv-SE" sz="2400" dirty="0" err="1" smtClean="0"/>
              <a:t>non-convex</a:t>
            </a:r>
            <a:r>
              <a:rPr lang="sv-SE" sz="2400" dirty="0" smtClean="0"/>
              <a:t>    = &gt;    </a:t>
            </a:r>
            <a:r>
              <a:rPr lang="sv-SE" sz="2400" dirty="0" err="1" smtClean="0">
                <a:solidFill>
                  <a:srgbClr val="FF0000"/>
                </a:solidFill>
              </a:rPr>
              <a:t>hard</a:t>
            </a:r>
            <a:r>
              <a:rPr lang="sv-SE" sz="2400" dirty="0" smtClean="0">
                <a:solidFill>
                  <a:srgbClr val="FF0000"/>
                </a:solidFill>
              </a:rPr>
              <a:t>!!  </a:t>
            </a:r>
            <a:endParaRPr lang="sv-SE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4398203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An approach is to  </a:t>
            </a:r>
            <a:r>
              <a:rPr lang="sv-SE" sz="2400" dirty="0" err="1" smtClean="0"/>
              <a:t>use</a:t>
            </a:r>
            <a:r>
              <a:rPr lang="sv-SE" sz="2400" dirty="0" smtClean="0"/>
              <a:t> the same solution as MINO (</a:t>
            </a:r>
            <a:r>
              <a:rPr lang="sv-SE" sz="2400" dirty="0" err="1" smtClean="0"/>
              <a:t>relaxed</a:t>
            </a:r>
            <a:r>
              <a:rPr lang="sv-SE" sz="2400" dirty="0" smtClean="0"/>
              <a:t> version) </a:t>
            </a:r>
            <a:r>
              <a:rPr lang="sv-SE" sz="2400" dirty="0" err="1" smtClean="0"/>
              <a:t>followed</a:t>
            </a:r>
            <a:r>
              <a:rPr lang="sv-SE" sz="2400" dirty="0" smtClean="0"/>
              <a:t> by a Newton-like </a:t>
            </a:r>
            <a:r>
              <a:rPr lang="sv-SE" sz="2400" dirty="0" err="1" smtClean="0"/>
              <a:t>algorithm</a:t>
            </a:r>
            <a:r>
              <a:rPr lang="sv-SE" sz="2400" dirty="0" smtClean="0"/>
              <a:t>.</a:t>
            </a:r>
            <a:endParaRPr lang="sv-S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299695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 smtClean="0"/>
              <a:t>Introduce</a:t>
            </a:r>
            <a:r>
              <a:rPr lang="sv-SE" sz="2800" dirty="0" smtClean="0"/>
              <a:t> a </a:t>
            </a:r>
            <a:r>
              <a:rPr lang="sv-SE" sz="2800" dirty="0" err="1" smtClean="0"/>
              <a:t>constraint</a:t>
            </a:r>
            <a:r>
              <a:rPr lang="sv-SE" sz="2800" dirty="0" smtClean="0"/>
              <a:t> </a:t>
            </a:r>
            <a:endParaRPr lang="sv-SE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091973"/>
            <a:ext cx="1506091" cy="33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err="1" smtClean="0"/>
              <a:t>Numerical</a:t>
            </a:r>
            <a:r>
              <a:rPr lang="sv-SE" sz="3600" dirty="0" smtClean="0"/>
              <a:t> </a:t>
            </a:r>
            <a:r>
              <a:rPr lang="sv-SE" sz="3600" dirty="0" err="1" smtClean="0"/>
              <a:t>example</a:t>
            </a:r>
            <a:endParaRPr lang="sv-SE" sz="3600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5471592" y="260648"/>
            <a:ext cx="2916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3 </a:t>
            </a:r>
            <a:r>
              <a:rPr lang="sv-SE" sz="2000" dirty="0" err="1" smtClean="0"/>
              <a:t>targets</a:t>
            </a:r>
            <a:r>
              <a:rPr lang="sv-SE" sz="2000" dirty="0" smtClean="0"/>
              <a:t>: 0</a:t>
            </a:r>
            <a:r>
              <a:rPr lang="sv-SE" sz="2000" baseline="30000" dirty="0" smtClean="0"/>
              <a:t>o</a:t>
            </a:r>
            <a:r>
              <a:rPr lang="sv-SE" sz="2000" dirty="0" smtClean="0"/>
              <a:t>, -40</a:t>
            </a:r>
            <a:r>
              <a:rPr lang="sv-SE" sz="2000" baseline="30000" dirty="0" smtClean="0"/>
              <a:t>o</a:t>
            </a:r>
            <a:r>
              <a:rPr lang="sv-SE" sz="2000" dirty="0" smtClean="0"/>
              <a:t> and 40</a:t>
            </a:r>
            <a:r>
              <a:rPr lang="sv-SE" sz="2000" baseline="30000" dirty="0" smtClean="0"/>
              <a:t>o</a:t>
            </a:r>
            <a:r>
              <a:rPr lang="sv-SE" sz="2000" dirty="0" smtClean="0"/>
              <a:t>.  </a:t>
            </a:r>
          </a:p>
          <a:p>
            <a:r>
              <a:rPr lang="sv-SE" sz="2000" dirty="0" smtClean="0"/>
              <a:t>Strong </a:t>
            </a:r>
            <a:r>
              <a:rPr lang="sv-SE" sz="2000" dirty="0" err="1" smtClean="0"/>
              <a:t>jammer</a:t>
            </a:r>
            <a:r>
              <a:rPr lang="sv-SE" sz="2000" dirty="0" smtClean="0"/>
              <a:t> at 25</a:t>
            </a:r>
            <a:r>
              <a:rPr lang="sv-SE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sv-SE" sz="2000" dirty="0"/>
          </a:p>
          <a:p>
            <a:endParaRPr lang="sv-SE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542" y="1268760"/>
            <a:ext cx="772585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620688"/>
            <a:ext cx="2480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 CAPON </a:t>
            </a:r>
            <a:r>
              <a:rPr lang="sv-SE" sz="2400" dirty="0" err="1" smtClean="0"/>
              <a:t>technique</a:t>
            </a:r>
            <a:endParaRPr lang="sv-SE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986" y="188640"/>
            <a:ext cx="459142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" y="1844825"/>
            <a:ext cx="740506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69491"/>
            <a:ext cx="7632848" cy="588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26064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 smtClean="0"/>
              <a:t>Using</a:t>
            </a:r>
            <a:r>
              <a:rPr lang="sv-SE" dirty="0" smtClean="0"/>
              <a:t>            = 1              = 0.</a:t>
            </a:r>
            <a:endParaRPr lang="sv-S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r="54545" b="3078"/>
          <a:stretch>
            <a:fillRect/>
          </a:stretch>
        </p:blipFill>
        <p:spPr bwMode="auto">
          <a:xfrm>
            <a:off x="2555776" y="404664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 r="53903" b="-11175"/>
          <a:stretch>
            <a:fillRect/>
          </a:stretch>
        </p:blipFill>
        <p:spPr bwMode="auto">
          <a:xfrm>
            <a:off x="3563888" y="404664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 smtClean="0"/>
              <a:t>Beampattern</a:t>
            </a:r>
            <a:r>
              <a:rPr lang="sv-SE" sz="2800" dirty="0" smtClean="0"/>
              <a:t> design  (robust </a:t>
            </a:r>
            <a:r>
              <a:rPr lang="sv-SE" sz="2800" dirty="0" err="1" smtClean="0"/>
              <a:t>phase</a:t>
            </a:r>
            <a:r>
              <a:rPr lang="sv-SE" sz="2800" dirty="0" smtClean="0"/>
              <a:t>)</a:t>
            </a:r>
            <a:endParaRPr lang="sv-SE" sz="28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56578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44824"/>
            <a:ext cx="7056784" cy="473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636792" cy="47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3528" y="332656"/>
            <a:ext cx="5402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/>
              <a:t>Beampattern</a:t>
            </a:r>
            <a:r>
              <a:rPr lang="sv-SE" sz="2800" dirty="0" smtClean="0"/>
              <a:t> design  (robust </a:t>
            </a:r>
            <a:r>
              <a:rPr lang="sv-SE" sz="2800" dirty="0" err="1" smtClean="0"/>
              <a:t>phase</a:t>
            </a:r>
            <a:r>
              <a:rPr lang="sv-SE" sz="2800" dirty="0" smtClean="0"/>
              <a:t>)</a:t>
            </a:r>
            <a:endParaRPr lang="sv-S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05273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 smtClean="0"/>
              <a:t>Using</a:t>
            </a:r>
            <a:r>
              <a:rPr lang="sv-SE" sz="2800" dirty="0" smtClean="0"/>
              <a:t> </a:t>
            </a:r>
            <a:r>
              <a:rPr lang="sv-SE" sz="2800" dirty="0" err="1" smtClean="0"/>
              <a:t>phase</a:t>
            </a:r>
            <a:r>
              <a:rPr lang="sv-SE" sz="2800" dirty="0" smtClean="0"/>
              <a:t> </a:t>
            </a:r>
            <a:r>
              <a:rPr lang="sv-SE" sz="2800" dirty="0" err="1" smtClean="0"/>
              <a:t>shifted</a:t>
            </a:r>
            <a:r>
              <a:rPr lang="sv-SE" sz="2800" dirty="0" smtClean="0"/>
              <a:t> </a:t>
            </a:r>
            <a:r>
              <a:rPr lang="sv-SE" sz="2800" dirty="0" err="1" smtClean="0"/>
              <a:t>array</a:t>
            </a:r>
            <a:r>
              <a:rPr lang="sv-SE" sz="2800" dirty="0" smtClean="0"/>
              <a:t>     </a:t>
            </a:r>
            <a:endParaRPr lang="sv-SE" sz="28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64525"/>
            <a:ext cx="1506091" cy="33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Introduction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Problem</a:t>
            </a:r>
          </a:p>
          <a:p>
            <a:pPr>
              <a:buNone/>
            </a:pPr>
            <a:r>
              <a:rPr lang="sv-SE" sz="2400" dirty="0" err="1" smtClean="0"/>
              <a:t>Receive</a:t>
            </a:r>
            <a:r>
              <a:rPr lang="sv-SE" sz="2400" dirty="0" smtClean="0"/>
              <a:t> </a:t>
            </a:r>
            <a:r>
              <a:rPr lang="sv-SE" sz="2400" dirty="0" err="1" smtClean="0"/>
              <a:t>beampattern</a:t>
            </a:r>
            <a:r>
              <a:rPr lang="sv-SE" sz="2400" dirty="0" smtClean="0"/>
              <a:t> === transmitt </a:t>
            </a:r>
            <a:r>
              <a:rPr lang="sv-SE" sz="2400" dirty="0" err="1" smtClean="0"/>
              <a:t>beampattern</a:t>
            </a:r>
            <a:r>
              <a:rPr lang="sv-SE" sz="2400" dirty="0" smtClean="0"/>
              <a:t> </a:t>
            </a:r>
          </a:p>
          <a:p>
            <a:pPr>
              <a:buNone/>
            </a:pPr>
            <a:r>
              <a:rPr lang="sv-SE" sz="2400" dirty="0" smtClean="0"/>
              <a:t>(</a:t>
            </a:r>
            <a:r>
              <a:rPr lang="sv-SE" sz="2400" dirty="0" err="1" smtClean="0">
                <a:solidFill>
                  <a:srgbClr val="FF0000"/>
                </a:solidFill>
              </a:rPr>
              <a:t>technical</a:t>
            </a:r>
            <a:r>
              <a:rPr lang="sv-SE" sz="2400" dirty="0" smtClean="0">
                <a:solidFill>
                  <a:srgbClr val="FF0000"/>
                </a:solidFill>
              </a:rPr>
              <a:t> </a:t>
            </a:r>
            <a:r>
              <a:rPr lang="sv-SE" sz="2400" dirty="0" err="1" smtClean="0">
                <a:solidFill>
                  <a:srgbClr val="FF0000"/>
                </a:solidFill>
              </a:rPr>
              <a:t>issues</a:t>
            </a:r>
            <a:r>
              <a:rPr lang="sv-SE" sz="2400" dirty="0" smtClean="0">
                <a:solidFill>
                  <a:srgbClr val="FF0000"/>
                </a:solidFill>
              </a:rPr>
              <a:t> !! </a:t>
            </a:r>
            <a:r>
              <a:rPr lang="sv-SE" sz="2400" dirty="0" smtClean="0"/>
              <a:t>)</a:t>
            </a: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2843808" y="5733256"/>
            <a:ext cx="1224136" cy="6480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691680" y="2636912"/>
            <a:ext cx="6624736" cy="3516360"/>
            <a:chOff x="1691680" y="1843256"/>
            <a:chExt cx="5719116" cy="4379074"/>
          </a:xfrm>
        </p:grpSpPr>
        <p:sp>
          <p:nvSpPr>
            <p:cNvPr id="4" name="Oval 3"/>
            <p:cNvSpPr/>
            <p:nvPr/>
          </p:nvSpPr>
          <p:spPr>
            <a:xfrm>
              <a:off x="2843808" y="4365104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Oval 4"/>
            <p:cNvSpPr/>
            <p:nvPr/>
          </p:nvSpPr>
          <p:spPr>
            <a:xfrm>
              <a:off x="3059832" y="458112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Oval 5"/>
            <p:cNvSpPr/>
            <p:nvPr/>
          </p:nvSpPr>
          <p:spPr>
            <a:xfrm>
              <a:off x="3275856" y="479715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Oval 6"/>
            <p:cNvSpPr/>
            <p:nvPr/>
          </p:nvSpPr>
          <p:spPr>
            <a:xfrm>
              <a:off x="3491880" y="501317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Oval 7"/>
            <p:cNvSpPr/>
            <p:nvPr/>
          </p:nvSpPr>
          <p:spPr>
            <a:xfrm>
              <a:off x="3707904" y="5229200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Oval 8"/>
            <p:cNvSpPr/>
            <p:nvPr/>
          </p:nvSpPr>
          <p:spPr>
            <a:xfrm>
              <a:off x="3923928" y="5445224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699792" y="4509120"/>
              <a:ext cx="1224136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3347864" y="2636912"/>
              <a:ext cx="2880320" cy="2555966"/>
            </a:xfrm>
            <a:custGeom>
              <a:avLst/>
              <a:gdLst>
                <a:gd name="connsiteX0" fmla="*/ 0 w 2714897"/>
                <a:gd name="connsiteY0" fmla="*/ 1798320 h 2555966"/>
                <a:gd name="connsiteX1" fmla="*/ 483326 w 2714897"/>
                <a:gd name="connsiteY1" fmla="*/ 60960 h 2555966"/>
                <a:gd name="connsiteX2" fmla="*/ 535577 w 2714897"/>
                <a:gd name="connsiteY2" fmla="*/ 2164080 h 2555966"/>
                <a:gd name="connsiteX3" fmla="*/ 2677886 w 2714897"/>
                <a:gd name="connsiteY3" fmla="*/ 1510937 h 2555966"/>
                <a:gd name="connsiteX4" fmla="*/ 757646 w 2714897"/>
                <a:gd name="connsiteY4" fmla="*/ 2555966 h 255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897" h="2555966">
                  <a:moveTo>
                    <a:pt x="0" y="1798320"/>
                  </a:moveTo>
                  <a:cubicBezTo>
                    <a:pt x="197031" y="899160"/>
                    <a:pt x="394063" y="0"/>
                    <a:pt x="483326" y="60960"/>
                  </a:cubicBezTo>
                  <a:cubicBezTo>
                    <a:pt x="572589" y="121920"/>
                    <a:pt x="169817" y="1922417"/>
                    <a:pt x="535577" y="2164080"/>
                  </a:cubicBezTo>
                  <a:cubicBezTo>
                    <a:pt x="901337" y="2405743"/>
                    <a:pt x="2640875" y="1445623"/>
                    <a:pt x="2677886" y="1510937"/>
                  </a:cubicBezTo>
                  <a:cubicBezTo>
                    <a:pt x="2714897" y="1576251"/>
                    <a:pt x="1736271" y="2066108"/>
                    <a:pt x="757646" y="2555966"/>
                  </a:cubicBez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8" name="Elbow Connector 17"/>
            <p:cNvCxnSpPr/>
            <p:nvPr/>
          </p:nvCxnSpPr>
          <p:spPr>
            <a:xfrm flipV="1">
              <a:off x="1691680" y="4581128"/>
              <a:ext cx="1008112" cy="7920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 flipV="1">
              <a:off x="1907704" y="4797152"/>
              <a:ext cx="1008112" cy="7920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/>
            <p:nvPr/>
          </p:nvCxnSpPr>
          <p:spPr>
            <a:xfrm flipV="1">
              <a:off x="2123728" y="5013176"/>
              <a:ext cx="1008112" cy="7920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flipV="1">
              <a:off x="2339752" y="5229200"/>
              <a:ext cx="1008112" cy="7920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/>
            <p:nvPr/>
          </p:nvCxnSpPr>
          <p:spPr>
            <a:xfrm flipV="1">
              <a:off x="2548497" y="5430242"/>
              <a:ext cx="1008112" cy="7920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26" name="Picture 2" descr="http://www.cutestthings.com/assets/images/designs/airplane_outlin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756692">
              <a:off x="3706338" y="1843256"/>
              <a:ext cx="725400" cy="725400"/>
            </a:xfrm>
            <a:prstGeom prst="rect">
              <a:avLst/>
            </a:prstGeom>
            <a:noFill/>
          </p:spPr>
        </p:pic>
        <p:pic>
          <p:nvPicPr>
            <p:cNvPr id="28" name="Picture 2" descr="http://www.cutestthings.com/assets/images/designs/airplane_outlin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756692">
              <a:off x="6857934" y="3266661"/>
              <a:ext cx="552862" cy="552862"/>
            </a:xfrm>
            <a:prstGeom prst="rect">
              <a:avLst/>
            </a:prstGeom>
            <a:noFill/>
          </p:spPr>
        </p:pic>
      </p:grpSp>
      <p:sp>
        <p:nvSpPr>
          <p:cNvPr id="32" name="TextBox 31"/>
          <p:cNvSpPr txBox="1"/>
          <p:nvPr/>
        </p:nvSpPr>
        <p:spPr>
          <a:xfrm>
            <a:off x="1259632" y="414908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MIMO   radar</a:t>
            </a:r>
            <a:endParaRPr lang="sv-SE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 smtClean="0"/>
              <a:t>Reducing</a:t>
            </a:r>
            <a:r>
              <a:rPr lang="sv-SE" sz="2800" dirty="0" smtClean="0"/>
              <a:t> the </a:t>
            </a:r>
            <a:r>
              <a:rPr lang="sv-SE" sz="2800" dirty="0" err="1" smtClean="0"/>
              <a:t>cross-correlation</a:t>
            </a:r>
            <a:endParaRPr lang="sv-SE" sz="2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538416" cy="561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57892"/>
            <a:ext cx="7488832" cy="59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4"/>
            <a:ext cx="18478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45750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 smtClean="0"/>
              <a:t>Effect</a:t>
            </a:r>
            <a:r>
              <a:rPr lang="sv-SE" sz="2800" dirty="0" smtClean="0"/>
              <a:t> of </a:t>
            </a:r>
            <a:r>
              <a:rPr lang="sv-SE" sz="2800" dirty="0" err="1" smtClean="0"/>
              <a:t>sample</a:t>
            </a:r>
            <a:r>
              <a:rPr lang="sv-SE" sz="2800" dirty="0" smtClean="0"/>
              <a:t> </a:t>
            </a:r>
            <a:r>
              <a:rPr lang="sv-SE" sz="2800" dirty="0" err="1" smtClean="0"/>
              <a:t>covariance</a:t>
            </a:r>
            <a:r>
              <a:rPr lang="sv-SE" sz="2800" dirty="0" smtClean="0"/>
              <a:t> </a:t>
            </a:r>
            <a:r>
              <a:rPr lang="sv-SE" sz="2800" dirty="0" err="1" smtClean="0"/>
              <a:t>matrix</a:t>
            </a:r>
            <a:endParaRPr lang="sv-S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48478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/>
              <a:t>Having</a:t>
            </a:r>
            <a:r>
              <a:rPr lang="sv-SE" sz="2400" dirty="0" smtClean="0"/>
              <a:t> </a:t>
            </a:r>
            <a:r>
              <a:rPr lang="sv-SE" sz="2400" b="1" dirty="0" smtClean="0"/>
              <a:t>R</a:t>
            </a:r>
            <a:r>
              <a:rPr lang="sv-SE" sz="2400" dirty="0" smtClean="0"/>
              <a:t> a design of </a:t>
            </a:r>
            <a:r>
              <a:rPr lang="sv-SE" sz="2400" b="1" dirty="0" smtClean="0"/>
              <a:t>x</a:t>
            </a:r>
            <a:r>
              <a:rPr lang="sv-SE" sz="2400" dirty="0" smtClean="0"/>
              <a:t> ? </a:t>
            </a:r>
            <a:endParaRPr lang="sv-SE" sz="2400" dirty="0"/>
          </a:p>
        </p:txBody>
      </p:sp>
      <p:sp>
        <p:nvSpPr>
          <p:cNvPr id="6" name="Right Arrow 5"/>
          <p:cNvSpPr/>
          <p:nvPr/>
        </p:nvSpPr>
        <p:spPr>
          <a:xfrm>
            <a:off x="4067944" y="1556792"/>
            <a:ext cx="936104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1691680" y="1988840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The </a:t>
            </a:r>
            <a:r>
              <a:rPr lang="sv-SE" sz="2000" dirty="0" err="1" smtClean="0"/>
              <a:t>sample</a:t>
            </a:r>
            <a:r>
              <a:rPr lang="sv-SE" sz="2000" dirty="0" smtClean="0"/>
              <a:t> </a:t>
            </a:r>
            <a:r>
              <a:rPr lang="sv-SE" sz="2000" dirty="0" err="1" smtClean="0"/>
              <a:t>covariance</a:t>
            </a:r>
            <a:r>
              <a:rPr lang="sv-SE" sz="2000" dirty="0" smtClean="0"/>
              <a:t> of </a:t>
            </a:r>
            <a:r>
              <a:rPr lang="sv-SE" sz="2000" b="1" dirty="0" smtClean="0"/>
              <a:t>w</a:t>
            </a:r>
            <a:r>
              <a:rPr lang="sv-SE" sz="2000" dirty="0" smtClean="0"/>
              <a:t> has to be </a:t>
            </a:r>
            <a:r>
              <a:rPr lang="sv-SE" sz="2000" dirty="0" err="1" smtClean="0"/>
              <a:t>identity</a:t>
            </a:r>
            <a:r>
              <a:rPr lang="sv-SE" sz="2000" dirty="0" smtClean="0"/>
              <a:t>…..</a:t>
            </a:r>
            <a:endParaRPr lang="sv-SE" sz="2000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64904"/>
            <a:ext cx="5334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588224" y="270892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 smtClean="0">
                <a:solidFill>
                  <a:srgbClr val="FF0000"/>
                </a:solidFill>
              </a:rPr>
              <a:t>Error</a:t>
            </a:r>
            <a:endParaRPr lang="sv-SE" sz="2800" dirty="0">
              <a:solidFill>
                <a:srgbClr val="FF0000"/>
              </a:solidFill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1213" y="3428999"/>
            <a:ext cx="5825083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308304" y="414908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1000 </a:t>
            </a:r>
          </a:p>
          <a:p>
            <a:r>
              <a:rPr lang="sv-SE" dirty="0" err="1" smtClean="0"/>
              <a:t>Monte-Carlo</a:t>
            </a:r>
            <a:endParaRPr lang="sv-S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Minimun </a:t>
            </a:r>
            <a:r>
              <a:rPr lang="sv-SE" sz="2800" dirty="0" err="1" smtClean="0"/>
              <a:t>sidelobe</a:t>
            </a:r>
            <a:r>
              <a:rPr lang="sv-SE" sz="2800" dirty="0" smtClean="0"/>
              <a:t> </a:t>
            </a:r>
            <a:r>
              <a:rPr lang="sv-SE" sz="2800" dirty="0" err="1" smtClean="0"/>
              <a:t>level</a:t>
            </a:r>
            <a:r>
              <a:rPr lang="sv-SE" sz="2800" dirty="0" smtClean="0"/>
              <a:t> design</a:t>
            </a:r>
            <a:endParaRPr lang="sv-SE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840760" cy="515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1484784"/>
            <a:ext cx="115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MIMO </a:t>
            </a:r>
            <a:r>
              <a:rPr lang="sv-SE" sz="2800" b="1" dirty="0" err="1" smtClean="0"/>
              <a:t>array</a:t>
            </a:r>
            <a:endParaRPr lang="sv-SE" sz="2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585" y="476672"/>
            <a:ext cx="7358887" cy="599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108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/>
              <a:t>Phase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array</a:t>
            </a:r>
            <a:endParaRPr lang="sv-SE" sz="28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200800" cy="533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437763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/>
              <a:t>Relax</a:t>
            </a:r>
            <a:r>
              <a:rPr lang="sv-SE" sz="2400" dirty="0" smtClean="0"/>
              <a:t> the </a:t>
            </a:r>
            <a:r>
              <a:rPr lang="sv-SE" sz="2400" dirty="0" err="1" smtClean="0"/>
              <a:t>individual</a:t>
            </a:r>
            <a:r>
              <a:rPr lang="sv-SE" sz="2400" dirty="0" smtClean="0"/>
              <a:t> </a:t>
            </a:r>
            <a:r>
              <a:rPr lang="sv-SE" sz="2400" dirty="0" err="1" smtClean="0"/>
              <a:t>energy</a:t>
            </a:r>
            <a:r>
              <a:rPr lang="sv-SE" sz="2400" dirty="0" smtClean="0"/>
              <a:t> </a:t>
            </a:r>
            <a:r>
              <a:rPr lang="sv-SE" sz="2400" dirty="0" err="1" smtClean="0"/>
              <a:t>constraint</a:t>
            </a:r>
            <a:r>
              <a:rPr lang="sv-SE" sz="2400" dirty="0" smtClean="0"/>
              <a:t> from 80% to 120% c/M </a:t>
            </a:r>
            <a:r>
              <a:rPr lang="sv-SE" sz="2400" dirty="0" err="1" smtClean="0"/>
              <a:t>while</a:t>
            </a:r>
            <a:r>
              <a:rPr lang="sv-SE" sz="2400" dirty="0" smtClean="0"/>
              <a:t> the total </a:t>
            </a:r>
            <a:r>
              <a:rPr lang="sv-SE" sz="2400" dirty="0" err="1" smtClean="0"/>
              <a:t>energy</a:t>
            </a:r>
            <a:r>
              <a:rPr lang="sv-SE" sz="2400" dirty="0" smtClean="0"/>
              <a:t> is still </a:t>
            </a:r>
            <a:r>
              <a:rPr lang="sv-SE" sz="2400" dirty="0" err="1" smtClean="0"/>
              <a:t>fixed</a:t>
            </a:r>
            <a:r>
              <a:rPr lang="sv-SE" sz="2400" dirty="0" smtClean="0"/>
              <a:t>.</a:t>
            </a:r>
            <a:endParaRPr lang="sv-SE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 smtClean="0"/>
              <a:t>Covariance</a:t>
            </a:r>
            <a:r>
              <a:rPr lang="sv-SE" sz="3200" dirty="0" smtClean="0"/>
              <a:t> to </a:t>
            </a:r>
            <a:r>
              <a:rPr lang="sv-SE" sz="3200" dirty="0" err="1" smtClean="0"/>
              <a:t>Matrix</a:t>
            </a:r>
            <a:r>
              <a:rPr lang="sv-SE" sz="3200" dirty="0" smtClean="0"/>
              <a:t> </a:t>
            </a:r>
            <a:r>
              <a:rPr lang="sv-SE" sz="3200" dirty="0" err="1" smtClean="0"/>
              <a:t>Wavefrom</a:t>
            </a:r>
            <a:endParaRPr lang="sv-SE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62880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The </a:t>
            </a:r>
            <a:r>
              <a:rPr lang="sv-SE" sz="2400" dirty="0" err="1" smtClean="0"/>
              <a:t>uni-modular</a:t>
            </a:r>
            <a:r>
              <a:rPr lang="sv-SE" sz="2400" dirty="0" smtClean="0"/>
              <a:t> </a:t>
            </a:r>
            <a:r>
              <a:rPr lang="sv-SE" sz="2400" dirty="0" err="1" smtClean="0"/>
              <a:t>constraint</a:t>
            </a:r>
            <a:r>
              <a:rPr lang="sv-SE" sz="2400" dirty="0" smtClean="0"/>
              <a:t> </a:t>
            </a:r>
            <a:r>
              <a:rPr lang="sv-SE" sz="2400" dirty="0" err="1" smtClean="0"/>
              <a:t>can</a:t>
            </a:r>
            <a:r>
              <a:rPr lang="sv-SE" sz="2400" dirty="0" smtClean="0"/>
              <a:t> be </a:t>
            </a:r>
            <a:r>
              <a:rPr lang="sv-SE" sz="2400" dirty="0" err="1" smtClean="0"/>
              <a:t>replaced</a:t>
            </a:r>
            <a:r>
              <a:rPr lang="sv-SE" sz="2400" dirty="0" smtClean="0"/>
              <a:t> by a </a:t>
            </a:r>
            <a:r>
              <a:rPr lang="sv-SE" sz="2400" dirty="0" err="1" smtClean="0"/>
              <a:t>low</a:t>
            </a:r>
            <a:r>
              <a:rPr lang="sv-SE" sz="2400" dirty="0" smtClean="0"/>
              <a:t> PAR.</a:t>
            </a:r>
            <a:endParaRPr lang="sv-SE" sz="2400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348880"/>
            <a:ext cx="37528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75656" y="3698448"/>
            <a:ext cx="6264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This with a </a:t>
            </a:r>
            <a:r>
              <a:rPr lang="sv-SE" sz="2400" dirty="0" smtClean="0"/>
              <a:t> </a:t>
            </a:r>
            <a:r>
              <a:rPr lang="sv-SE" sz="2400" dirty="0" err="1" smtClean="0"/>
              <a:t>energy</a:t>
            </a:r>
            <a:r>
              <a:rPr lang="sv-SE" sz="2400" dirty="0" smtClean="0"/>
              <a:t> </a:t>
            </a:r>
            <a:r>
              <a:rPr lang="sv-SE" sz="2400" dirty="0" err="1" smtClean="0"/>
              <a:t>constraint</a:t>
            </a:r>
            <a:r>
              <a:rPr lang="sv-SE" sz="2400" dirty="0" smtClean="0"/>
              <a:t> </a:t>
            </a:r>
            <a:r>
              <a:rPr lang="sv-SE" sz="2400" dirty="0" err="1" smtClean="0"/>
              <a:t>will</a:t>
            </a:r>
            <a:r>
              <a:rPr lang="sv-SE" sz="2400" dirty="0" smtClean="0"/>
              <a:t> </a:t>
            </a:r>
            <a:r>
              <a:rPr lang="sv-SE" sz="2400" dirty="0" err="1" smtClean="0"/>
              <a:t>produce</a:t>
            </a:r>
            <a:r>
              <a:rPr lang="sv-SE" sz="2400" dirty="0" smtClean="0"/>
              <a:t>:</a:t>
            </a:r>
          </a:p>
          <a:p>
            <a:endParaRPr lang="sv-SE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988" y="4506441"/>
            <a:ext cx="40100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6120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/>
              <a:t>Assume</a:t>
            </a:r>
            <a:r>
              <a:rPr lang="sv-SE" sz="2400" dirty="0" smtClean="0"/>
              <a:t>:</a:t>
            </a:r>
          </a:p>
          <a:p>
            <a:endParaRPr lang="sv-SE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771800" y="404664"/>
          <a:ext cx="3527007" cy="1507728"/>
        </p:xfrm>
        <a:graphic>
          <a:graphicData uri="http://schemas.openxmlformats.org/presentationml/2006/ole">
            <p:oleObj spid="_x0000_s37890" name="Equation" r:id="rId3" imgW="1663560" imgH="711000" progId="Equation.DSMT4">
              <p:embed/>
            </p:oleObj>
          </a:graphicData>
        </a:graphic>
      </p:graphicFrame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780928"/>
            <a:ext cx="17335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1909" y="2780928"/>
            <a:ext cx="22764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234888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/>
              <a:t>Sample</a:t>
            </a:r>
            <a:r>
              <a:rPr lang="sv-SE" sz="2400" dirty="0" smtClean="0"/>
              <a:t> </a:t>
            </a:r>
            <a:r>
              <a:rPr lang="sv-SE" sz="2400" dirty="0" err="1" smtClean="0"/>
              <a:t>covariance</a:t>
            </a:r>
            <a:endParaRPr lang="sv-S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234888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Result</a:t>
            </a:r>
            <a:r>
              <a:rPr lang="sv-SE" sz="2000" dirty="0" smtClean="0"/>
              <a:t> of </a:t>
            </a:r>
            <a:r>
              <a:rPr lang="sv-SE" sz="2000" dirty="0" err="1" smtClean="0"/>
              <a:t>unconstraint</a:t>
            </a:r>
            <a:r>
              <a:rPr lang="sv-SE" sz="2000" dirty="0" smtClean="0"/>
              <a:t> </a:t>
            </a:r>
            <a:r>
              <a:rPr lang="sv-SE" sz="2000" dirty="0" err="1" smtClean="0"/>
              <a:t>minimization</a:t>
            </a:r>
            <a:endParaRPr lang="sv-S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4192052"/>
            <a:ext cx="6120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We</a:t>
            </a:r>
            <a:r>
              <a:rPr lang="sv-SE" sz="2000" dirty="0" smtClean="0"/>
              <a:t> </a:t>
            </a:r>
            <a:r>
              <a:rPr lang="sv-SE" sz="2000" dirty="0" err="1" smtClean="0"/>
              <a:t>need</a:t>
            </a:r>
            <a:r>
              <a:rPr lang="sv-SE" sz="2000" dirty="0" smtClean="0"/>
              <a:t> to </a:t>
            </a:r>
            <a:r>
              <a:rPr lang="sv-SE" sz="2000" dirty="0" err="1" smtClean="0"/>
              <a:t>include</a:t>
            </a:r>
            <a:r>
              <a:rPr lang="sv-SE" sz="2000" dirty="0" smtClean="0"/>
              <a:t> </a:t>
            </a:r>
            <a:r>
              <a:rPr lang="sv-SE" sz="2000" dirty="0" err="1" smtClean="0"/>
              <a:t>good</a:t>
            </a:r>
            <a:r>
              <a:rPr lang="sv-SE" sz="2000" dirty="0" smtClean="0"/>
              <a:t> </a:t>
            </a:r>
            <a:r>
              <a:rPr lang="sv-SE" sz="2000" dirty="0" err="1" smtClean="0"/>
              <a:t>correlation</a:t>
            </a:r>
            <a:r>
              <a:rPr lang="sv-SE" sz="2000" dirty="0" smtClean="0"/>
              <a:t> </a:t>
            </a:r>
            <a:r>
              <a:rPr lang="sv-SE" sz="2000" dirty="0" err="1" smtClean="0"/>
              <a:t>properties</a:t>
            </a:r>
            <a:r>
              <a:rPr lang="sv-SE" sz="2000" dirty="0" smtClean="0"/>
              <a:t>:</a:t>
            </a:r>
          </a:p>
          <a:p>
            <a:endParaRPr lang="sv-SE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6963" y="4666456"/>
            <a:ext cx="4410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3495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92"/>
            <a:ext cx="41243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2564904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With this notation the </a:t>
            </a:r>
            <a:r>
              <a:rPr lang="sv-SE" sz="2400" dirty="0" err="1" smtClean="0"/>
              <a:t>goal</a:t>
            </a:r>
            <a:r>
              <a:rPr lang="sv-SE" sz="2400" dirty="0" smtClean="0"/>
              <a:t> is:</a:t>
            </a:r>
          </a:p>
          <a:p>
            <a:endParaRPr lang="sv-SE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068960"/>
            <a:ext cx="3086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4532927"/>
            <a:ext cx="8316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/>
              <a:t>Using</a:t>
            </a:r>
            <a:r>
              <a:rPr lang="sv-SE" sz="2400" dirty="0" smtClean="0"/>
              <a:t> the </a:t>
            </a:r>
            <a:r>
              <a:rPr lang="sv-SE" sz="2400" dirty="0" err="1" smtClean="0"/>
              <a:t>idea</a:t>
            </a:r>
            <a:r>
              <a:rPr lang="sv-SE" sz="2400" dirty="0" smtClean="0"/>
              <a:t> of </a:t>
            </a:r>
            <a:r>
              <a:rPr lang="sv-SE" sz="2400" dirty="0" err="1" smtClean="0"/>
              <a:t>decomposing</a:t>
            </a:r>
            <a:r>
              <a:rPr lang="sv-SE" sz="2400" b="1" dirty="0" smtClean="0"/>
              <a:t> </a:t>
            </a:r>
            <a:r>
              <a:rPr lang="sv-SE" sz="2400" b="1" dirty="0" smtClean="0"/>
              <a:t>X </a:t>
            </a:r>
            <a:r>
              <a:rPr lang="sv-SE" sz="2400" dirty="0" err="1" smtClean="0"/>
              <a:t>into</a:t>
            </a:r>
            <a:r>
              <a:rPr lang="sv-SE" sz="2400" dirty="0" smtClean="0"/>
              <a:t> </a:t>
            </a:r>
            <a:r>
              <a:rPr lang="sv-SE" sz="2400" dirty="0" err="1" smtClean="0"/>
              <a:t>two</a:t>
            </a:r>
            <a:r>
              <a:rPr lang="sv-SE" sz="2400" dirty="0" smtClean="0"/>
              <a:t> </a:t>
            </a:r>
            <a:r>
              <a:rPr lang="sv-SE" sz="2400" dirty="0" err="1" smtClean="0"/>
              <a:t>matrix</a:t>
            </a:r>
            <a:r>
              <a:rPr lang="sv-SE" sz="2400" dirty="0" smtClean="0"/>
              <a:t> </a:t>
            </a:r>
            <a:r>
              <a:rPr lang="sv-SE" sz="2400" dirty="0" err="1" smtClean="0"/>
              <a:t>multyiplication</a:t>
            </a:r>
            <a:r>
              <a:rPr lang="sv-SE" sz="2400" dirty="0" smtClean="0"/>
              <a:t> </a:t>
            </a:r>
            <a:r>
              <a:rPr lang="sv-SE" sz="2400" dirty="0" err="1" smtClean="0"/>
              <a:t>then</a:t>
            </a:r>
            <a:r>
              <a:rPr lang="sv-SE" sz="2400" dirty="0" smtClean="0"/>
              <a:t> </a:t>
            </a:r>
            <a:r>
              <a:rPr lang="sv-SE" sz="2400" dirty="0" err="1" smtClean="0"/>
              <a:t>we</a:t>
            </a:r>
            <a:r>
              <a:rPr lang="sv-SE" sz="2400" dirty="0" smtClean="0"/>
              <a:t> </a:t>
            </a:r>
            <a:r>
              <a:rPr lang="sv-SE" sz="2400" dirty="0" err="1" smtClean="0"/>
              <a:t>can</a:t>
            </a:r>
            <a:r>
              <a:rPr lang="sv-SE" sz="2400" dirty="0" smtClean="0"/>
              <a:t> </a:t>
            </a:r>
            <a:r>
              <a:rPr lang="sv-SE" sz="2400" dirty="0" err="1" smtClean="0"/>
              <a:t>solve</a:t>
            </a:r>
            <a:r>
              <a:rPr lang="sv-SE" sz="2400" dirty="0" smtClean="0"/>
              <a:t>:</a:t>
            </a:r>
          </a:p>
          <a:p>
            <a:endParaRPr lang="sv-SE" sz="2400" dirty="0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8488" y="5159846"/>
            <a:ext cx="28670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3645024"/>
            <a:ext cx="1257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92696"/>
            <a:ext cx="66967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err="1" smtClean="0"/>
              <a:t>Thus</a:t>
            </a:r>
            <a:r>
              <a:rPr lang="sv-SE" sz="22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sv-SE" sz="2200" dirty="0" smtClean="0"/>
              <a:t> For </a:t>
            </a:r>
            <a:r>
              <a:rPr lang="sv-SE" sz="2200" dirty="0" err="1" smtClean="0"/>
              <a:t>unimodular</a:t>
            </a:r>
            <a:r>
              <a:rPr lang="sv-SE" sz="2200" dirty="0" smtClean="0"/>
              <a:t> signal design  === </a:t>
            </a:r>
            <a:r>
              <a:rPr lang="sv-SE" sz="2200" dirty="0" err="1" smtClean="0"/>
              <a:t>MultiCAO</a:t>
            </a:r>
            <a:endParaRPr lang="sv-SE" sz="2200" dirty="0" smtClean="0"/>
          </a:p>
          <a:p>
            <a:r>
              <a:rPr lang="sv-SE" sz="2200" dirty="0" smtClean="0"/>
              <a:t>           </a:t>
            </a:r>
            <a:r>
              <a:rPr lang="sv-SE" sz="2200" dirty="0" err="1" smtClean="0"/>
              <a:t>replaced</a:t>
            </a:r>
            <a:endParaRPr lang="sv-SE" sz="2200" dirty="0" smtClean="0"/>
          </a:p>
          <a:p>
            <a:endParaRPr lang="sv-SE" sz="22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428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12776"/>
            <a:ext cx="9334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249289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sz="2400" dirty="0" smtClean="0"/>
              <a:t> For </a:t>
            </a:r>
            <a:r>
              <a:rPr lang="sv-SE" sz="2400" dirty="0" err="1" smtClean="0"/>
              <a:t>low</a:t>
            </a:r>
            <a:r>
              <a:rPr lang="sv-SE" sz="2400" dirty="0" smtClean="0"/>
              <a:t> PAR </a:t>
            </a:r>
            <a:r>
              <a:rPr lang="sv-SE" sz="2400" dirty="0" err="1" smtClean="0"/>
              <a:t>constraint</a:t>
            </a:r>
            <a:r>
              <a:rPr lang="sv-SE" sz="2400" dirty="0" smtClean="0"/>
              <a:t>   </a:t>
            </a:r>
            <a:r>
              <a:rPr lang="sv-SE" sz="2400" dirty="0" smtClean="0">
                <a:sym typeface="Wingdings" pitchFamily="2" charset="2"/>
              </a:rPr>
              <a:t> CA </a:t>
            </a:r>
            <a:r>
              <a:rPr lang="sv-SE" sz="2400" dirty="0" err="1" smtClean="0">
                <a:sym typeface="Wingdings" pitchFamily="2" charset="2"/>
              </a:rPr>
              <a:t>algorithm</a:t>
            </a:r>
            <a:endParaRPr lang="sv-SE" sz="2400" dirty="0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875" y="4135338"/>
            <a:ext cx="5810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924944"/>
            <a:ext cx="28670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>
                <a:solidFill>
                  <a:schemeClr val="bg2">
                    <a:lumMod val="10000"/>
                  </a:schemeClr>
                </a:solidFill>
              </a:rPr>
              <a:t>Beam-pattern</a:t>
            </a:r>
            <a:r>
              <a:rPr lang="sv-SE" dirty="0">
                <a:solidFill>
                  <a:schemeClr val="bg2">
                    <a:lumMod val="10000"/>
                  </a:schemeClr>
                </a:solidFill>
              </a:rPr>
              <a:t>  to  </a:t>
            </a:r>
            <a:r>
              <a:rPr lang="sv-SE" dirty="0" err="1" smtClean="0">
                <a:solidFill>
                  <a:schemeClr val="bg2">
                    <a:lumMod val="10000"/>
                  </a:schemeClr>
                </a:solidFill>
              </a:rPr>
              <a:t>covariance</a:t>
            </a:r>
            <a:endParaRPr lang="sv-S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Signal at </a:t>
            </a:r>
            <a:r>
              <a:rPr lang="sv-SE" dirty="0" err="1" smtClean="0"/>
              <a:t>target</a:t>
            </a:r>
            <a:r>
              <a:rPr lang="sv-SE" dirty="0" smtClean="0"/>
              <a:t>: </a:t>
            </a:r>
            <a:endParaRPr lang="sv-S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923928" y="1484784"/>
          <a:ext cx="4219575" cy="1009650"/>
        </p:xfrm>
        <a:graphic>
          <a:graphicData uri="http://schemas.openxmlformats.org/presentationml/2006/ole">
            <p:oleObj spid="_x0000_s13315" name="Equation" r:id="rId4" imgW="1803240" imgH="43164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55776" y="3140968"/>
          <a:ext cx="4387850" cy="1227138"/>
        </p:xfrm>
        <a:graphic>
          <a:graphicData uri="http://schemas.openxmlformats.org/presentationml/2006/ole">
            <p:oleObj spid="_x0000_s13316" name="Equation" r:id="rId5" imgW="1904760" imgH="53316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475656" y="4725144"/>
          <a:ext cx="3312367" cy="1516558"/>
        </p:xfrm>
        <a:graphic>
          <a:graphicData uri="http://schemas.openxmlformats.org/presentationml/2006/ole">
            <p:oleObj spid="_x0000_s13317" name="Equation" r:id="rId6" imgW="1244520" imgH="53316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04048" y="49318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Power at a </a:t>
            </a:r>
            <a:r>
              <a:rPr lang="sv-SE" dirty="0" err="1" smtClean="0">
                <a:solidFill>
                  <a:srgbClr val="FF0000"/>
                </a:solidFill>
              </a:rPr>
              <a:t>specific</a:t>
            </a:r>
            <a:r>
              <a:rPr lang="sv-SE" dirty="0" smtClean="0">
                <a:solidFill>
                  <a:srgbClr val="FF0000"/>
                </a:solidFill>
              </a:rPr>
              <a:t>     . </a:t>
            </a:r>
            <a:endParaRPr lang="sv-SE" dirty="0">
              <a:solidFill>
                <a:srgbClr val="FF0000"/>
              </a:solidFill>
            </a:endParaRP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6876256" y="4941168"/>
          <a:ext cx="216024" cy="323530"/>
        </p:xfrm>
        <a:graphic>
          <a:graphicData uri="http://schemas.openxmlformats.org/presentationml/2006/ole">
            <p:oleObj spid="_x0000_s13318" name="Equation" r:id="rId7" imgW="126720" imgH="177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34083"/>
            <a:ext cx="41433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/>
              <a:t>Constraining</a:t>
            </a:r>
            <a:r>
              <a:rPr lang="sv-SE" sz="2400" dirty="0" smtClean="0"/>
              <a:t> the PAR </a:t>
            </a:r>
            <a:r>
              <a:rPr lang="sv-SE" sz="2400" dirty="0" err="1" smtClean="0"/>
              <a:t>becomes</a:t>
            </a:r>
            <a:r>
              <a:rPr lang="sv-SE" sz="2400" dirty="0" smtClean="0"/>
              <a:t> the independent </a:t>
            </a:r>
            <a:r>
              <a:rPr lang="sv-SE" sz="2400" dirty="0" err="1" smtClean="0"/>
              <a:t>minimization</a:t>
            </a:r>
            <a:r>
              <a:rPr lang="sv-SE" sz="2400" dirty="0" smtClean="0"/>
              <a:t> problems </a:t>
            </a:r>
            <a:endParaRPr lang="sv-SE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378904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dirty="0" smtClean="0"/>
              <a:t>With the ”</a:t>
            </a:r>
            <a:r>
              <a:rPr lang="sv-SE" sz="2200" dirty="0" err="1" smtClean="0"/>
              <a:t>p-th</a:t>
            </a:r>
            <a:r>
              <a:rPr lang="sv-SE" sz="2200" dirty="0" smtClean="0"/>
              <a:t>” element of </a:t>
            </a:r>
            <a:r>
              <a:rPr lang="sv-SE" sz="2200" b="1" dirty="0" smtClean="0"/>
              <a:t>z</a:t>
            </a:r>
            <a:r>
              <a:rPr lang="sv-SE" sz="2200" dirty="0" smtClean="0"/>
              <a:t> as:</a:t>
            </a:r>
          </a:p>
          <a:p>
            <a:endParaRPr lang="sv-SE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89040"/>
            <a:ext cx="14001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453" y="1031594"/>
            <a:ext cx="6829003" cy="554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26064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 smtClean="0"/>
              <a:t>Numerical</a:t>
            </a:r>
            <a:r>
              <a:rPr lang="sv-SE" sz="2800" dirty="0" smtClean="0"/>
              <a:t> </a:t>
            </a:r>
            <a:r>
              <a:rPr lang="sv-SE" sz="2800" dirty="0" err="1" smtClean="0"/>
              <a:t>Results</a:t>
            </a:r>
            <a:endParaRPr lang="sv-S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6024" y="1196752"/>
            <a:ext cx="1547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M=10</a:t>
            </a:r>
          </a:p>
          <a:p>
            <a:r>
              <a:rPr lang="sv-SE" sz="2800" dirty="0" smtClean="0"/>
              <a:t>P=1</a:t>
            </a:r>
          </a:p>
          <a:p>
            <a:r>
              <a:rPr lang="sv-SE" sz="2800" dirty="0" smtClean="0"/>
              <a:t>N = 256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80975"/>
            <a:ext cx="78486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5941" y="836712"/>
            <a:ext cx="6904531" cy="571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6024" y="1340768"/>
            <a:ext cx="1547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M=10</a:t>
            </a:r>
          </a:p>
          <a:p>
            <a:r>
              <a:rPr lang="sv-SE" sz="2800" dirty="0" smtClean="0"/>
              <a:t>P=10</a:t>
            </a:r>
          </a:p>
          <a:p>
            <a:r>
              <a:rPr lang="sv-SE" sz="2800" dirty="0" smtClean="0"/>
              <a:t>N = 256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185738"/>
            <a:ext cx="7991475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334" y="980728"/>
            <a:ext cx="6927122" cy="554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6024" y="836712"/>
            <a:ext cx="1547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M=10</a:t>
            </a:r>
          </a:p>
          <a:p>
            <a:r>
              <a:rPr lang="sv-SE" sz="2800" dirty="0" smtClean="0"/>
              <a:t>P=1</a:t>
            </a:r>
          </a:p>
          <a:p>
            <a:r>
              <a:rPr lang="sv-SE" sz="2800" dirty="0" smtClean="0"/>
              <a:t>N = 256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07511"/>
            <a:ext cx="7694439" cy="596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1547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M=10</a:t>
            </a:r>
          </a:p>
          <a:p>
            <a:r>
              <a:rPr lang="sv-SE" sz="2800" dirty="0" smtClean="0"/>
              <a:t>P=10</a:t>
            </a:r>
          </a:p>
          <a:p>
            <a:r>
              <a:rPr lang="sv-SE" sz="2800" dirty="0" smtClean="0"/>
              <a:t>N = 256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ph idx="1"/>
          </p:nvPr>
        </p:nvGraphicFramePr>
        <p:xfrm>
          <a:off x="755650" y="1557338"/>
          <a:ext cx="2520950" cy="463550"/>
        </p:xfrm>
        <a:graphic>
          <a:graphicData uri="http://schemas.openxmlformats.org/presentationml/2006/ole">
            <p:oleObj spid="_x0000_s18434" name="Equation" r:id="rId3" imgW="1244520" imgH="2286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79912" y="1333361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The transmit </a:t>
            </a:r>
            <a:r>
              <a:rPr lang="sv-SE" sz="2400" dirty="0" err="1" smtClean="0"/>
              <a:t>beampattern</a:t>
            </a:r>
            <a:r>
              <a:rPr lang="sv-SE" sz="2400" dirty="0" smtClean="0"/>
              <a:t> </a:t>
            </a:r>
            <a:r>
              <a:rPr lang="sv-SE" sz="2400" dirty="0" err="1" smtClean="0"/>
              <a:t>can</a:t>
            </a:r>
            <a:r>
              <a:rPr lang="sv-SE" sz="2400" dirty="0" smtClean="0"/>
              <a:t> be </a:t>
            </a:r>
            <a:r>
              <a:rPr lang="sv-SE" sz="2400" dirty="0" err="1" smtClean="0"/>
              <a:t>designed</a:t>
            </a:r>
            <a:r>
              <a:rPr lang="sv-SE" sz="2400" dirty="0" smtClean="0"/>
              <a:t> by </a:t>
            </a:r>
            <a:r>
              <a:rPr lang="sv-SE" sz="2400" dirty="0" err="1" smtClean="0"/>
              <a:t>chosing</a:t>
            </a:r>
            <a:r>
              <a:rPr lang="sv-SE" sz="2400" dirty="0" smtClean="0"/>
              <a:t> </a:t>
            </a:r>
            <a:r>
              <a:rPr lang="sv-SE" sz="2400" b="1" dirty="0" smtClean="0"/>
              <a:t>R</a:t>
            </a:r>
            <a:r>
              <a:rPr lang="sv-SE" sz="2400" dirty="0" smtClean="0"/>
              <a:t>.</a:t>
            </a:r>
            <a:endParaRPr lang="sv-SE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55576" y="2636912"/>
            <a:ext cx="7344816" cy="1872208"/>
            <a:chOff x="755576" y="1772816"/>
            <a:chExt cx="7344816" cy="1872208"/>
          </a:xfrm>
        </p:grpSpPr>
        <p:sp>
          <p:nvSpPr>
            <p:cNvPr id="11" name="Rounded Rectangle 10"/>
            <p:cNvSpPr/>
            <p:nvPr/>
          </p:nvSpPr>
          <p:spPr>
            <a:xfrm>
              <a:off x="755576" y="1772816"/>
              <a:ext cx="7344816" cy="187220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3275856" y="1772816"/>
            <a:ext cx="1440160" cy="911122"/>
          </p:xfrm>
          <a:graphic>
            <a:graphicData uri="http://schemas.openxmlformats.org/presentationml/2006/ole">
              <p:oleObj spid="_x0000_s18435" name="Equation" r:id="rId4" imgW="622080" imgH="393480" progId="Equation.DSMT4">
                <p:embed/>
              </p:oleObj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3167844" y="2852936"/>
            <a:ext cx="1692188" cy="576064"/>
          </p:xfrm>
          <a:graphic>
            <a:graphicData uri="http://schemas.openxmlformats.org/presentationml/2006/ole">
              <p:oleObj spid="_x0000_s18436" name="Equation" r:id="rId5" imgW="596880" imgH="203040" progId="Equation.DSMT4">
                <p:embed/>
              </p:oleObj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259632" y="2204864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dirty="0" smtClean="0"/>
                <a:t>The power </a:t>
              </a:r>
              <a:r>
                <a:rPr lang="sv-SE" sz="2400" dirty="0" err="1" smtClean="0"/>
                <a:t>constraint</a:t>
              </a:r>
              <a:endParaRPr lang="sv-SE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48064" y="1988840"/>
              <a:ext cx="2520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smtClean="0"/>
                <a:t>( </a:t>
              </a:r>
              <a:r>
                <a:rPr lang="sv-SE" sz="2000" dirty="0" err="1" smtClean="0"/>
                <a:t>Individual</a:t>
              </a:r>
              <a:r>
                <a:rPr lang="sv-SE" sz="2000" dirty="0" smtClean="0"/>
                <a:t> radiator)</a:t>
              </a:r>
              <a:endParaRPr lang="sv-SE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64088" y="2996952"/>
              <a:ext cx="2520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smtClean="0"/>
                <a:t>( Total Power )</a:t>
              </a:r>
              <a:endParaRPr lang="sv-SE" sz="20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718825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 smtClean="0"/>
              <a:t>Goals</a:t>
            </a:r>
            <a:r>
              <a:rPr lang="sv-SE" sz="3200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sv-SE" b="1" dirty="0" smtClean="0"/>
              <a:t>  </a:t>
            </a:r>
            <a:r>
              <a:rPr lang="sv-SE" sz="2400" dirty="0" smtClean="0"/>
              <a:t>Match </a:t>
            </a:r>
            <a:r>
              <a:rPr lang="sv-SE" sz="2400" dirty="0"/>
              <a:t>a transmit </a:t>
            </a:r>
            <a:r>
              <a:rPr lang="sv-SE" sz="2400" dirty="0" err="1"/>
              <a:t>beam</a:t>
            </a:r>
            <a:r>
              <a:rPr lang="sv-SE" sz="2400" dirty="0"/>
              <a:t> </a:t>
            </a:r>
            <a:r>
              <a:rPr lang="sv-SE" sz="2400" dirty="0" err="1"/>
              <a:t>pattern</a:t>
            </a:r>
            <a:r>
              <a:rPr lang="sv-SE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 err="1">
                <a:solidFill>
                  <a:srgbClr val="FF0000"/>
                </a:solidFill>
              </a:rPr>
              <a:t>Minimize</a:t>
            </a:r>
            <a:r>
              <a:rPr lang="sv-SE" sz="2400" dirty="0">
                <a:solidFill>
                  <a:srgbClr val="FF0000"/>
                </a:solidFill>
              </a:rPr>
              <a:t> cross </a:t>
            </a:r>
            <a:r>
              <a:rPr lang="sv-SE" sz="2400" dirty="0" err="1">
                <a:solidFill>
                  <a:srgbClr val="FF0000"/>
                </a:solidFill>
              </a:rPr>
              <a:t>correlation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dirty="0" err="1">
                <a:solidFill>
                  <a:srgbClr val="FF0000"/>
                </a:solidFill>
              </a:rPr>
              <a:t>between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dirty="0" err="1" smtClean="0">
                <a:solidFill>
                  <a:srgbClr val="FF0000"/>
                </a:solidFill>
              </a:rPr>
              <a:t>probing</a:t>
            </a:r>
            <a:r>
              <a:rPr lang="sv-SE" sz="2400" dirty="0" smtClean="0">
                <a:solidFill>
                  <a:srgbClr val="FF0000"/>
                </a:solidFill>
              </a:rPr>
              <a:t> signals.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 err="1" smtClean="0"/>
              <a:t>Minimize</a:t>
            </a:r>
            <a:r>
              <a:rPr lang="sv-SE" sz="2400" dirty="0" smtClean="0"/>
              <a:t> </a:t>
            </a:r>
            <a:r>
              <a:rPr lang="sv-SE" sz="2400" dirty="0" err="1" smtClean="0"/>
              <a:t>sidelobe</a:t>
            </a:r>
            <a:r>
              <a:rPr lang="sv-SE" sz="2400" dirty="0" smtClean="0"/>
              <a:t> </a:t>
            </a:r>
            <a:r>
              <a:rPr lang="sv-SE" sz="2400" dirty="0" err="1" smtClean="0"/>
              <a:t>level</a:t>
            </a:r>
            <a:r>
              <a:rPr lang="sv-SE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 err="1" smtClean="0"/>
              <a:t>Achieve</a:t>
            </a:r>
            <a:r>
              <a:rPr lang="sv-SE" sz="2400" dirty="0" smtClean="0"/>
              <a:t> a </a:t>
            </a:r>
            <a:r>
              <a:rPr lang="sv-SE" sz="2400" dirty="0" err="1" smtClean="0"/>
              <a:t>required</a:t>
            </a:r>
            <a:r>
              <a:rPr lang="sv-SE" sz="2400" dirty="0" smtClean="0"/>
              <a:t> </a:t>
            </a:r>
            <a:r>
              <a:rPr lang="sv-SE" sz="2400" dirty="0" err="1" smtClean="0"/>
              <a:t>main-bem</a:t>
            </a:r>
            <a:r>
              <a:rPr lang="sv-SE" sz="2400" dirty="0" smtClean="0"/>
              <a:t> </a:t>
            </a:r>
            <a:r>
              <a:rPr lang="sv-SE" sz="2400" dirty="0" err="1" smtClean="0"/>
              <a:t>bandwidth</a:t>
            </a:r>
            <a:r>
              <a:rPr lang="sv-SE" sz="2400" dirty="0"/>
              <a:t>.</a:t>
            </a:r>
            <a:endParaRPr lang="sv-SE" sz="24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611560" y="3356992"/>
            <a:ext cx="7632848" cy="1647183"/>
            <a:chOff x="683568" y="3356992"/>
            <a:chExt cx="7632848" cy="1647183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1691680" y="3933056"/>
            <a:ext cx="5544616" cy="1071119"/>
          </p:xfrm>
          <a:graphic>
            <a:graphicData uri="http://schemas.openxmlformats.org/presentationml/2006/ole">
              <p:oleObj spid="_x0000_s19458" name="Equation" r:id="rId3" imgW="2234880" imgH="431640" progId="Equation.DSMT4">
                <p:embed/>
              </p:oleObj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683568" y="3356992"/>
              <a:ext cx="7632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dirty="0" smtClean="0"/>
                <a:t>For a MIMO radar with K </a:t>
              </a:r>
              <a:r>
                <a:rPr lang="sv-SE" sz="2400" dirty="0" err="1" smtClean="0"/>
                <a:t>targets</a:t>
              </a:r>
              <a:r>
                <a:rPr lang="sv-SE" sz="2400" dirty="0"/>
                <a:t>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43608" y="515719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A </a:t>
            </a:r>
            <a:r>
              <a:rPr lang="sv-SE" sz="2400" dirty="0" err="1" smtClean="0"/>
              <a:t>correlated</a:t>
            </a:r>
            <a:r>
              <a:rPr lang="sv-SE" sz="2400" dirty="0" smtClean="0"/>
              <a:t> </a:t>
            </a:r>
            <a:r>
              <a:rPr lang="sv-SE" sz="2400" dirty="0" err="1" smtClean="0"/>
              <a:t>scattered</a:t>
            </a:r>
            <a:r>
              <a:rPr lang="sv-SE" sz="2400" dirty="0" smtClean="0"/>
              <a:t> signal </a:t>
            </a:r>
            <a:r>
              <a:rPr lang="sv-SE" sz="2400" dirty="0" err="1" smtClean="0"/>
              <a:t>will</a:t>
            </a:r>
            <a:r>
              <a:rPr lang="sv-SE" sz="2400" dirty="0" smtClean="0"/>
              <a:t> </a:t>
            </a:r>
            <a:r>
              <a:rPr lang="sv-SE" sz="2400" dirty="0" err="1" smtClean="0"/>
              <a:t>create</a:t>
            </a:r>
            <a:r>
              <a:rPr lang="sv-SE" sz="2400" dirty="0" smtClean="0"/>
              <a:t> </a:t>
            </a:r>
            <a:r>
              <a:rPr lang="sv-SE" sz="2400" dirty="0" err="1" smtClean="0"/>
              <a:t>ambiguities</a:t>
            </a:r>
            <a:r>
              <a:rPr lang="sv-SE" sz="2400" dirty="0" smtClean="0"/>
              <a:t>!!</a:t>
            </a:r>
            <a:endParaRPr lang="sv-SE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/>
              <a:t>How</a:t>
            </a:r>
            <a:r>
              <a:rPr lang="sv-SE" sz="2400" dirty="0" smtClean="0"/>
              <a:t> to design the signal </a:t>
            </a:r>
            <a:r>
              <a:rPr lang="sv-SE" sz="2400" b="1" dirty="0" smtClean="0"/>
              <a:t>x</a:t>
            </a:r>
            <a:r>
              <a:rPr lang="sv-SE" sz="2400" dirty="0" smtClean="0"/>
              <a:t> </a:t>
            </a:r>
            <a:r>
              <a:rPr lang="sv-SE" sz="2400" dirty="0" err="1" smtClean="0"/>
              <a:t>knowing</a:t>
            </a:r>
            <a:r>
              <a:rPr lang="sv-SE" sz="2400" dirty="0" smtClean="0"/>
              <a:t> </a:t>
            </a:r>
            <a:r>
              <a:rPr lang="sv-SE" sz="2400" b="1" dirty="0" smtClean="0"/>
              <a:t>R</a:t>
            </a:r>
            <a:r>
              <a:rPr lang="sv-SE" sz="2400" dirty="0" smtClean="0"/>
              <a:t> ? </a:t>
            </a:r>
            <a:endParaRPr lang="sv-SE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27584" y="1124744"/>
          <a:ext cx="2748248" cy="618356"/>
        </p:xfrm>
        <a:graphic>
          <a:graphicData uri="http://schemas.openxmlformats.org/presentationml/2006/ole">
            <p:oleObj spid="_x0000_s20482" name="Equation" r:id="rId3" imgW="1015920" imgH="2286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95936" y="119675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When</a:t>
            </a:r>
            <a:r>
              <a:rPr lang="sv-SE" sz="2000" dirty="0" smtClean="0"/>
              <a:t> the </a:t>
            </a:r>
            <a:r>
              <a:rPr lang="sv-SE" sz="2000" dirty="0" err="1" smtClean="0"/>
              <a:t>covariance</a:t>
            </a:r>
            <a:r>
              <a:rPr lang="sv-SE" sz="2000" dirty="0" smtClean="0"/>
              <a:t> </a:t>
            </a:r>
            <a:r>
              <a:rPr lang="sv-SE" sz="2000" dirty="0" err="1" smtClean="0"/>
              <a:t>matrix</a:t>
            </a:r>
            <a:r>
              <a:rPr lang="sv-SE" sz="2000" dirty="0" smtClean="0"/>
              <a:t> of  </a:t>
            </a:r>
            <a:r>
              <a:rPr lang="sv-SE" sz="2000" b="1" dirty="0" smtClean="0"/>
              <a:t>w</a:t>
            </a:r>
            <a:r>
              <a:rPr lang="sv-SE" sz="2000" dirty="0" smtClean="0"/>
              <a:t> is the </a:t>
            </a:r>
            <a:r>
              <a:rPr lang="sv-SE" sz="2000" dirty="0" err="1" smtClean="0"/>
              <a:t>identity</a:t>
            </a:r>
            <a:r>
              <a:rPr lang="sv-SE" sz="2000" dirty="0" smtClean="0"/>
              <a:t> </a:t>
            </a:r>
            <a:r>
              <a:rPr lang="sv-SE" sz="2000" dirty="0" err="1" smtClean="0"/>
              <a:t>matrix</a:t>
            </a:r>
            <a:r>
              <a:rPr lang="sv-SE" sz="2000" dirty="0" smtClean="0"/>
              <a:t>.</a:t>
            </a:r>
            <a:endParaRPr lang="sv-S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2852936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Optimal Design</a:t>
            </a:r>
          </a:p>
          <a:p>
            <a:endParaRPr lang="sv-SE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p:oleObj spid="_x0000_s20483" name="Equation" r:id="rId4" imgW="914400" imgH="19872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499992" y="3717032"/>
          <a:ext cx="3476625" cy="1927225"/>
        </p:xfrm>
        <a:graphic>
          <a:graphicData uri="http://schemas.openxmlformats.org/presentationml/2006/ole">
            <p:oleObj spid="_x0000_s20484" name="Equation" r:id="rId5" imgW="1650960" imgH="9144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5536" y="378904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Assume</a:t>
            </a:r>
            <a:r>
              <a:rPr lang="sv-SE" sz="2000" dirty="0" smtClean="0"/>
              <a:t>          </a:t>
            </a:r>
            <a:r>
              <a:rPr lang="sv-SE" sz="2000" dirty="0" err="1" smtClean="0"/>
              <a:t>targets</a:t>
            </a:r>
            <a:r>
              <a:rPr lang="sv-SE" sz="2000" dirty="0" smtClean="0"/>
              <a:t> of </a:t>
            </a:r>
            <a:r>
              <a:rPr lang="sv-SE" sz="2000" dirty="0" err="1" smtClean="0"/>
              <a:t>interest</a:t>
            </a:r>
            <a:r>
              <a:rPr lang="sv-SE" sz="2000" dirty="0" smtClean="0"/>
              <a:t> </a:t>
            </a:r>
          </a:p>
          <a:p>
            <a:endParaRPr lang="sv-SE" dirty="0"/>
          </a:p>
          <a:p>
            <a:endParaRPr lang="sv-SE" dirty="0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403648" y="3720455"/>
          <a:ext cx="347662" cy="428625"/>
        </p:xfrm>
        <a:graphic>
          <a:graphicData uri="http://schemas.openxmlformats.org/presentationml/2006/ole">
            <p:oleObj spid="_x0000_s20485" name="Equation" r:id="rId6" imgW="164880" imgH="203040" progId="Equation.DSMT4">
              <p:embed/>
            </p:oleObj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1475656" y="4293096"/>
          <a:ext cx="936625" cy="428625"/>
        </p:xfrm>
        <a:graphic>
          <a:graphicData uri="http://schemas.openxmlformats.org/presentationml/2006/ole">
            <p:oleObj spid="_x0000_s20486" name="Equation" r:id="rId7" imgW="44424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2068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/>
              <a:t>If</a:t>
            </a:r>
            <a:r>
              <a:rPr lang="sv-SE" sz="2400" dirty="0" smtClean="0"/>
              <a:t> </a:t>
            </a:r>
            <a:r>
              <a:rPr lang="sv-SE" sz="2400" dirty="0" err="1" smtClean="0"/>
              <a:t>there</a:t>
            </a:r>
            <a:r>
              <a:rPr lang="sv-SE" sz="2400" dirty="0" smtClean="0"/>
              <a:t> is no information on the </a:t>
            </a:r>
            <a:r>
              <a:rPr lang="sv-SE" sz="2400" dirty="0" err="1" smtClean="0"/>
              <a:t>target</a:t>
            </a:r>
            <a:r>
              <a:rPr lang="sv-SE" sz="2400" dirty="0" smtClean="0"/>
              <a:t> </a:t>
            </a:r>
            <a:r>
              <a:rPr lang="sv-SE" sz="2400" dirty="0" err="1" smtClean="0"/>
              <a:t>locations</a:t>
            </a:r>
            <a:endParaRPr lang="sv-SE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79825" y="1341438"/>
          <a:ext cx="4594225" cy="2219325"/>
        </p:xfrm>
        <a:graphic>
          <a:graphicData uri="http://schemas.openxmlformats.org/presentationml/2006/ole">
            <p:oleObj spid="_x0000_s21506" name="Equation" r:id="rId3" imgW="1866600" imgH="90144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155679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 smtClean="0"/>
              <a:t>Optimize</a:t>
            </a:r>
            <a:r>
              <a:rPr lang="sv-SE" sz="2800" dirty="0" smtClean="0"/>
              <a:t> for J</a:t>
            </a:r>
            <a:endParaRPr lang="sv-SE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443711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With                              solution is:</a:t>
            </a:r>
            <a:endParaRPr lang="sv-SE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79712" y="4365104"/>
          <a:ext cx="1512168" cy="514781"/>
        </p:xfrm>
        <a:graphic>
          <a:graphicData uri="http://schemas.openxmlformats.org/presentationml/2006/ole">
            <p:oleObj spid="_x0000_s21507" name="Equation" r:id="rId4" imgW="596880" imgH="20304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627784" y="5013176"/>
          <a:ext cx="1368152" cy="942505"/>
        </p:xfrm>
        <a:graphic>
          <a:graphicData uri="http://schemas.openxmlformats.org/presentationml/2006/ole">
            <p:oleObj spid="_x0000_s21508" name="Equation" r:id="rId5" imgW="571320" imgH="39348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16016" y="494116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rgbClr val="FF0000"/>
                </a:solidFill>
              </a:rPr>
              <a:t>The MIMO radar </a:t>
            </a:r>
            <a:r>
              <a:rPr lang="sv-SE" sz="2400" dirty="0" err="1" smtClean="0">
                <a:solidFill>
                  <a:srgbClr val="FF0000"/>
                </a:solidFill>
              </a:rPr>
              <a:t>creates</a:t>
            </a:r>
            <a:r>
              <a:rPr lang="sv-SE" sz="2400" dirty="0" smtClean="0">
                <a:solidFill>
                  <a:srgbClr val="FF0000"/>
                </a:solidFill>
              </a:rPr>
              <a:t> a </a:t>
            </a:r>
            <a:r>
              <a:rPr lang="sv-SE" sz="2400" dirty="0" err="1" smtClean="0">
                <a:solidFill>
                  <a:srgbClr val="FF0000"/>
                </a:solidFill>
              </a:rPr>
              <a:t>spacially</a:t>
            </a:r>
            <a:r>
              <a:rPr lang="sv-SE" sz="2400" dirty="0" smtClean="0">
                <a:solidFill>
                  <a:srgbClr val="FF0000"/>
                </a:solidFill>
              </a:rPr>
              <a:t> </a:t>
            </a:r>
            <a:r>
              <a:rPr lang="sv-SE" sz="2400" dirty="0" err="1" smtClean="0">
                <a:solidFill>
                  <a:srgbClr val="FF0000"/>
                </a:solidFill>
              </a:rPr>
              <a:t>white</a:t>
            </a:r>
            <a:r>
              <a:rPr lang="sv-SE" sz="2400" dirty="0" smtClean="0">
                <a:solidFill>
                  <a:srgbClr val="FF0000"/>
                </a:solidFill>
              </a:rPr>
              <a:t> signal. </a:t>
            </a:r>
            <a:endParaRPr lang="sv-SE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6145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Optimal Design for </a:t>
            </a:r>
            <a:r>
              <a:rPr lang="sv-SE" sz="3600" b="1" dirty="0" err="1" smtClean="0"/>
              <a:t>known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target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locations</a:t>
            </a:r>
            <a:endParaRPr lang="sv-SE" sz="3600" b="1" dirty="0" smtClean="0"/>
          </a:p>
          <a:p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77281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sz="2400" dirty="0" smtClean="0"/>
              <a:t> An </a:t>
            </a:r>
            <a:r>
              <a:rPr lang="sv-SE" sz="2400" dirty="0" err="1" smtClean="0"/>
              <a:t>estimate</a:t>
            </a:r>
            <a:r>
              <a:rPr lang="sv-SE" sz="2400" dirty="0" smtClean="0"/>
              <a:t>      of       is </a:t>
            </a:r>
            <a:r>
              <a:rPr lang="sv-SE" sz="2400" dirty="0" err="1" smtClean="0"/>
              <a:t>available</a:t>
            </a:r>
            <a:r>
              <a:rPr lang="sv-SE" sz="2400" dirty="0" smtClean="0"/>
              <a:t>.</a:t>
            </a:r>
            <a:endParaRPr lang="sv-SE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55875" y="1687513"/>
          <a:ext cx="268288" cy="460375"/>
        </p:xfrm>
        <a:graphic>
          <a:graphicData uri="http://schemas.openxmlformats.org/presentationml/2006/ole">
            <p:oleObj spid="_x0000_s22530" name="Equation" r:id="rId3" imgW="152280" imgH="215640" progId="Equation.DSMT4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203848" y="1780431"/>
          <a:ext cx="268288" cy="352425"/>
        </p:xfrm>
        <a:graphic>
          <a:graphicData uri="http://schemas.openxmlformats.org/presentationml/2006/ole">
            <p:oleObj spid="_x0000_s22531" name="Equation" r:id="rId4" imgW="152280" imgH="164880" progId="Equation.DSMT4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220072" y="2204864"/>
          <a:ext cx="2500313" cy="1812925"/>
        </p:xfrm>
        <a:graphic>
          <a:graphicData uri="http://schemas.openxmlformats.org/presentationml/2006/ole">
            <p:oleObj spid="_x0000_s22532" name="Equation" r:id="rId5" imgW="1015920" imgH="73656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278092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The problem </a:t>
            </a:r>
            <a:r>
              <a:rPr lang="sv-SE" sz="2400" dirty="0" err="1" smtClean="0"/>
              <a:t>becomes</a:t>
            </a:r>
            <a:r>
              <a:rPr lang="sv-SE" sz="2400" dirty="0" smtClean="0"/>
              <a:t>:</a:t>
            </a:r>
            <a:endParaRPr lang="sv-SE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47664" y="4509120"/>
          <a:ext cx="5760641" cy="728756"/>
        </p:xfrm>
        <a:graphic>
          <a:graphicData uri="http://schemas.openxmlformats.org/presentationml/2006/ole">
            <p:oleObj spid="_x0000_s22533" name="Equation" r:id="rId6" imgW="2108160" imgH="2664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9552" y="414908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/>
              <a:t>However</a:t>
            </a:r>
            <a:r>
              <a:rPr lang="sv-SE" dirty="0" smtClean="0"/>
              <a:t>:</a:t>
            </a:r>
            <a:endParaRPr lang="sv-SE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499992" y="5661248"/>
          <a:ext cx="1350150" cy="432048"/>
        </p:xfrm>
        <a:graphic>
          <a:graphicData uri="http://schemas.openxmlformats.org/presentationml/2006/ole">
            <p:oleObj spid="_x0000_s22534" name="Equation" r:id="rId7" imgW="634680" imgH="203040" progId="Equation.DSMT4">
              <p:embed/>
            </p:oleObj>
          </a:graphicData>
        </a:graphic>
      </p:graphicFrame>
      <p:cxnSp>
        <p:nvCxnSpPr>
          <p:cNvPr id="14" name="Elbow Connector 13"/>
          <p:cNvCxnSpPr/>
          <p:nvPr/>
        </p:nvCxnSpPr>
        <p:spPr>
          <a:xfrm>
            <a:off x="2267744" y="5373216"/>
            <a:ext cx="2016224" cy="5760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8224" y="544522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 is the </a:t>
            </a:r>
            <a:r>
              <a:rPr lang="sv-SE" dirty="0" err="1" smtClean="0"/>
              <a:t>left</a:t>
            </a:r>
            <a:r>
              <a:rPr lang="sv-SE" dirty="0" smtClean="0"/>
              <a:t> </a:t>
            </a:r>
            <a:r>
              <a:rPr lang="sv-SE" dirty="0" err="1" smtClean="0"/>
              <a:t>eigenvector</a:t>
            </a:r>
            <a:r>
              <a:rPr lang="sv-SE" dirty="0" smtClean="0"/>
              <a:t> of </a:t>
            </a:r>
            <a:endParaRPr lang="sv-SE" dirty="0"/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8100392" y="5589240"/>
          <a:ext cx="268288" cy="460375"/>
        </p:xfrm>
        <a:graphic>
          <a:graphicData uri="http://schemas.openxmlformats.org/presentationml/2006/ole">
            <p:oleObj spid="_x0000_s22535" name="Equation" r:id="rId8" imgW="152280" imgH="215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692696"/>
            <a:ext cx="734481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Problems with </a:t>
            </a:r>
            <a:r>
              <a:rPr lang="sv-SE" sz="3200" b="1" dirty="0" err="1" smtClean="0"/>
              <a:t>previous</a:t>
            </a:r>
            <a:r>
              <a:rPr lang="sv-SE" sz="3200" b="1" dirty="0" smtClean="0"/>
              <a:t> design:</a:t>
            </a:r>
          </a:p>
          <a:p>
            <a:pPr>
              <a:buFont typeface="Arial" pitchFamily="34" charset="0"/>
              <a:buChar char="•"/>
            </a:pPr>
            <a:r>
              <a:rPr lang="sv-SE" sz="2800" dirty="0" smtClean="0"/>
              <a:t> Element power </a:t>
            </a:r>
            <a:r>
              <a:rPr lang="sv-SE" sz="2800" dirty="0" err="1" smtClean="0"/>
              <a:t>uncontrolled</a:t>
            </a:r>
            <a:r>
              <a:rPr lang="sv-SE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sv-SE" sz="2800" dirty="0"/>
              <a:t> </a:t>
            </a:r>
            <a:r>
              <a:rPr lang="sv-SE" sz="2800" dirty="0" smtClean="0"/>
              <a:t>Power </a:t>
            </a:r>
            <a:r>
              <a:rPr lang="sv-SE" sz="2800" dirty="0" err="1" smtClean="0"/>
              <a:t>reaching</a:t>
            </a:r>
            <a:r>
              <a:rPr lang="sv-SE" sz="2800" dirty="0" smtClean="0"/>
              <a:t> </a:t>
            </a:r>
            <a:r>
              <a:rPr lang="sv-SE" sz="2800" dirty="0" err="1" smtClean="0"/>
              <a:t>each</a:t>
            </a:r>
            <a:r>
              <a:rPr lang="sv-SE" sz="2800" dirty="0" smtClean="0"/>
              <a:t> </a:t>
            </a:r>
            <a:r>
              <a:rPr lang="sv-SE" sz="2800" dirty="0" err="1" smtClean="0"/>
              <a:t>target</a:t>
            </a:r>
            <a:r>
              <a:rPr lang="sv-SE" sz="2800" dirty="0" smtClean="0"/>
              <a:t> </a:t>
            </a:r>
            <a:r>
              <a:rPr lang="sv-SE" sz="2800" dirty="0" err="1" smtClean="0"/>
              <a:t>uncontrolled</a:t>
            </a:r>
            <a:r>
              <a:rPr lang="sv-SE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sv-SE" sz="2800" dirty="0"/>
              <a:t> </a:t>
            </a:r>
            <a:r>
              <a:rPr lang="sv-SE" sz="2800" dirty="0" smtClean="0"/>
              <a:t> No </a:t>
            </a:r>
            <a:r>
              <a:rPr lang="sv-SE" sz="2800" dirty="0" err="1" smtClean="0"/>
              <a:t>controll</a:t>
            </a:r>
            <a:r>
              <a:rPr lang="sv-SE" sz="2800" dirty="0" smtClean="0"/>
              <a:t> in </a:t>
            </a:r>
            <a:r>
              <a:rPr lang="sv-SE" sz="2800" dirty="0" err="1" smtClean="0"/>
              <a:t>Cross-correlation</a:t>
            </a:r>
            <a:endParaRPr lang="sv-SE" sz="2800" dirty="0" smtClean="0"/>
          </a:p>
          <a:p>
            <a:endParaRPr lang="sv-SE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0" y="270892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23728" y="3212976"/>
            <a:ext cx="496855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400" dirty="0" err="1" smtClean="0">
                <a:solidFill>
                  <a:srgbClr val="FF0000"/>
                </a:solidFill>
              </a:rPr>
              <a:t>Any</a:t>
            </a:r>
            <a:r>
              <a:rPr lang="sv-SE" sz="2400" dirty="0" smtClean="0">
                <a:solidFill>
                  <a:srgbClr val="FF0000"/>
                </a:solidFill>
              </a:rPr>
              <a:t>  design with </a:t>
            </a:r>
            <a:r>
              <a:rPr lang="sv-SE" sz="2400" dirty="0" err="1" smtClean="0">
                <a:solidFill>
                  <a:srgbClr val="FF0000"/>
                </a:solidFill>
              </a:rPr>
              <a:t>phase</a:t>
            </a:r>
            <a:r>
              <a:rPr lang="sv-SE" sz="2400" dirty="0" smtClean="0">
                <a:solidFill>
                  <a:srgbClr val="FF0000"/>
                </a:solidFill>
              </a:rPr>
              <a:t> </a:t>
            </a:r>
            <a:r>
              <a:rPr lang="sv-SE" sz="2400" dirty="0" err="1" smtClean="0">
                <a:solidFill>
                  <a:srgbClr val="FF0000"/>
                </a:solidFill>
              </a:rPr>
              <a:t>shifted</a:t>
            </a:r>
            <a:r>
              <a:rPr lang="sv-SE" sz="2400" dirty="0" smtClean="0">
                <a:solidFill>
                  <a:srgbClr val="FF0000"/>
                </a:solidFill>
              </a:rPr>
              <a:t> </a:t>
            </a:r>
            <a:r>
              <a:rPr lang="sv-SE" sz="2400" dirty="0" err="1" smtClean="0">
                <a:solidFill>
                  <a:srgbClr val="FF0000"/>
                </a:solidFill>
              </a:rPr>
              <a:t>array</a:t>
            </a:r>
            <a:r>
              <a:rPr lang="sv-SE" sz="2400" dirty="0" smtClean="0">
                <a:solidFill>
                  <a:srgbClr val="FF0000"/>
                </a:solidFill>
              </a:rPr>
              <a:t> </a:t>
            </a:r>
            <a:r>
              <a:rPr lang="sv-SE" sz="2400" dirty="0" err="1" smtClean="0">
                <a:solidFill>
                  <a:srgbClr val="FF0000"/>
                </a:solidFill>
              </a:rPr>
              <a:t>will</a:t>
            </a:r>
            <a:r>
              <a:rPr lang="sv-SE" sz="2400" dirty="0" smtClean="0">
                <a:solidFill>
                  <a:srgbClr val="FF0000"/>
                </a:solidFill>
              </a:rPr>
              <a:t> </a:t>
            </a:r>
            <a:r>
              <a:rPr lang="sv-SE" sz="2400" dirty="0" err="1" smtClean="0">
                <a:solidFill>
                  <a:srgbClr val="FF0000"/>
                </a:solidFill>
              </a:rPr>
              <a:t>have</a:t>
            </a:r>
            <a:r>
              <a:rPr lang="sv-SE" sz="2400" dirty="0" smtClean="0">
                <a:solidFill>
                  <a:srgbClr val="FF0000"/>
                </a:solidFill>
              </a:rPr>
              <a:t> </a:t>
            </a:r>
            <a:r>
              <a:rPr lang="sv-SE" sz="2400" dirty="0" err="1" smtClean="0">
                <a:solidFill>
                  <a:srgbClr val="FF0000"/>
                </a:solidFill>
              </a:rPr>
              <a:t>coherent</a:t>
            </a:r>
            <a:r>
              <a:rPr lang="sv-SE" sz="2400" dirty="0" smtClean="0">
                <a:solidFill>
                  <a:srgbClr val="FF0000"/>
                </a:solidFill>
              </a:rPr>
              <a:t> </a:t>
            </a:r>
            <a:r>
              <a:rPr lang="sv-SE" sz="2400" dirty="0" err="1" smtClean="0">
                <a:solidFill>
                  <a:srgbClr val="FF0000"/>
                </a:solidFill>
              </a:rPr>
              <a:t>target</a:t>
            </a:r>
            <a:r>
              <a:rPr lang="sv-SE" sz="2400" dirty="0" smtClean="0">
                <a:solidFill>
                  <a:srgbClr val="FF0000"/>
                </a:solidFill>
              </a:rPr>
              <a:t> </a:t>
            </a:r>
            <a:r>
              <a:rPr lang="sv-SE" sz="2400" dirty="0" err="1" smtClean="0">
                <a:solidFill>
                  <a:srgbClr val="FF0000"/>
                </a:solidFill>
              </a:rPr>
              <a:t>scattering</a:t>
            </a:r>
            <a:r>
              <a:rPr lang="sv-SE" sz="2400" dirty="0" smtClean="0">
                <a:solidFill>
                  <a:srgbClr val="FF0000"/>
                </a:solidFill>
              </a:rPr>
              <a:t>. </a:t>
            </a:r>
            <a:endParaRPr lang="sv-SE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4512602"/>
            <a:ext cx="73448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err="1" smtClean="0"/>
              <a:t>Advantage</a:t>
            </a:r>
            <a:r>
              <a:rPr lang="sv-SE" sz="3200" b="1" dirty="0" smtClean="0"/>
              <a:t> :</a:t>
            </a:r>
          </a:p>
          <a:p>
            <a:pPr>
              <a:buFont typeface="Arial" pitchFamily="34" charset="0"/>
              <a:buChar char="•"/>
            </a:pPr>
            <a:r>
              <a:rPr lang="sv-SE" sz="2800" dirty="0" smtClean="0"/>
              <a:t> The same approach </a:t>
            </a:r>
            <a:r>
              <a:rPr lang="sv-SE" sz="2800" dirty="0" err="1" smtClean="0"/>
              <a:t>maximizes</a:t>
            </a:r>
            <a:r>
              <a:rPr lang="sv-SE" sz="2800" dirty="0" smtClean="0"/>
              <a:t> SINR. </a:t>
            </a:r>
            <a:r>
              <a:rPr lang="sv-SE" dirty="0" smtClean="0"/>
              <a:t>(</a:t>
            </a:r>
            <a:r>
              <a:rPr lang="sv-SE" sz="2000" dirty="0" smtClean="0"/>
              <a:t>different </a:t>
            </a:r>
            <a:r>
              <a:rPr lang="sv-SE" sz="2000" b="1" dirty="0" smtClean="0"/>
              <a:t>B</a:t>
            </a:r>
            <a:r>
              <a:rPr lang="sv-SE" sz="2000" dirty="0" smtClean="0"/>
              <a:t>)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663</Words>
  <Application>Microsoft Office PowerPoint</Application>
  <PresentationFormat>On-screen Show (4:3)</PresentationFormat>
  <Paragraphs>119</Paragraphs>
  <Slides>36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Equation</vt:lpstr>
      <vt:lpstr>Transmit beam-pattern synthesis</vt:lpstr>
      <vt:lpstr>Introduction</vt:lpstr>
      <vt:lpstr>Beam-pattern  to  covariance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Transmit beam-pattern synthesis</dc:title>
  <dc:creator>efnzeo</dc:creator>
  <cp:lastModifiedBy>efnzeo</cp:lastModifiedBy>
  <cp:revision>90</cp:revision>
  <dcterms:created xsi:type="dcterms:W3CDTF">2012-05-28T06:23:03Z</dcterms:created>
  <dcterms:modified xsi:type="dcterms:W3CDTF">2012-05-28T13:13:45Z</dcterms:modified>
</cp:coreProperties>
</file>